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71" r:id="rId2"/>
    <p:sldId id="372" r:id="rId3"/>
    <p:sldId id="361" r:id="rId4"/>
    <p:sldId id="363" r:id="rId5"/>
    <p:sldId id="369" r:id="rId6"/>
    <p:sldId id="374" r:id="rId7"/>
    <p:sldId id="375" r:id="rId8"/>
    <p:sldId id="366" r:id="rId9"/>
    <p:sldId id="367" r:id="rId10"/>
    <p:sldId id="368" r:id="rId11"/>
    <p:sldId id="376" r:id="rId1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0A0A7C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3" d="100"/>
          <a:sy n="93" d="100"/>
        </p:scale>
        <p:origin x="72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-1"/>
            <a:ext cx="4013936" cy="5164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16607" y="1052622"/>
            <a:ext cx="44121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КИБЕРБЕЗОПАСНОСТЬ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И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ПРОФИЛАКТИКА КИБЕРПРЕСТУПНОСТИ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3640765" y="4395911"/>
            <a:ext cx="180020" cy="915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04764" y="23942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175956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Единый день </a:t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информирования населения </a:t>
            </a: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594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ноябрь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141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67388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339502"/>
            <a:ext cx="6336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b="1" dirty="0" smtClean="0">
                <a:solidFill>
                  <a:srgbClr val="182C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КЛЮЧЕВЫХ ПРАВИЛА БЕЗОПАСНОСТИ В СЕТИ  ДЕТЕЙ И ПОДРОСТКОВ</a:t>
            </a:r>
            <a:endParaRPr lang="ru-RU" sz="2700" b="1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1414304"/>
            <a:ext cx="5616624" cy="3375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500" b="1" dirty="0"/>
              <a:t>Храни личное в </a:t>
            </a:r>
            <a:r>
              <a:rPr lang="ru-RU" sz="1500" b="1" dirty="0" smtClean="0"/>
              <a:t>тайне</a:t>
            </a:r>
            <a:endParaRPr lang="ru-RU" sz="1500" b="1" dirty="0"/>
          </a:p>
          <a:p>
            <a:pPr>
              <a:lnSpc>
                <a:spcPts val="1600"/>
              </a:lnSpc>
            </a:pPr>
            <a:r>
              <a:rPr lang="ru-RU" sz="1500" dirty="0"/>
              <a:t>Не публикуй адрес, школу, </a:t>
            </a:r>
            <a:r>
              <a:rPr lang="ru-RU" sz="1500" dirty="0" err="1"/>
              <a:t>геометки</a:t>
            </a:r>
            <a:r>
              <a:rPr lang="ru-RU" sz="1500" dirty="0"/>
              <a:t>, данные документов и карт, планы семьи.</a:t>
            </a:r>
          </a:p>
          <a:p>
            <a:pPr>
              <a:lnSpc>
                <a:spcPts val="1600"/>
              </a:lnSpc>
            </a:pP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b="1" dirty="0"/>
              <a:t>Помни алгоритм «СТОП-СПРОСИ-РАССКАЖИ</a:t>
            </a:r>
            <a:r>
              <a:rPr lang="ru-RU" sz="1500" b="1" dirty="0" smtClean="0"/>
              <a:t>»</a:t>
            </a: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dirty="0"/>
              <a:t>СТОП, если что-то </a:t>
            </a:r>
            <a:r>
              <a:rPr lang="ru-RU" sz="1500" dirty="0" smtClean="0"/>
              <a:t>настораживает. СПРОСИ </a:t>
            </a:r>
            <a:r>
              <a:rPr lang="ru-RU" sz="1500" dirty="0"/>
              <a:t>у родителей, </a:t>
            </a:r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ru-RU" sz="1500" dirty="0" smtClean="0"/>
              <a:t>если </a:t>
            </a:r>
            <a:r>
              <a:rPr lang="ru-RU" sz="1500" dirty="0"/>
              <a:t>непонятно</a:t>
            </a:r>
            <a:r>
              <a:rPr lang="ru-RU" sz="1500" dirty="0" smtClean="0"/>
              <a:t>. РАССКАЖИ </a:t>
            </a:r>
            <a:r>
              <a:rPr lang="ru-RU" sz="1500" dirty="0"/>
              <a:t>взрослым о любой угрозе </a:t>
            </a:r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ru-RU" sz="1500" dirty="0" smtClean="0"/>
              <a:t>или </a:t>
            </a:r>
            <a:r>
              <a:rPr lang="ru-RU" sz="1500" dirty="0"/>
              <a:t>дискомфорте.</a:t>
            </a:r>
          </a:p>
          <a:p>
            <a:pPr>
              <a:lnSpc>
                <a:spcPts val="1600"/>
              </a:lnSpc>
            </a:pP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b="1" dirty="0"/>
              <a:t>Контролируй круг </a:t>
            </a:r>
            <a:r>
              <a:rPr lang="ru-RU" sz="1500" b="1" dirty="0" smtClean="0"/>
              <a:t>общения</a:t>
            </a: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dirty="0"/>
              <a:t>Добавляй в друзья только тех, кого знаешь лично. </a:t>
            </a:r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ru-RU" sz="1500" dirty="0" smtClean="0"/>
              <a:t>Настрой </a:t>
            </a:r>
            <a:r>
              <a:rPr lang="ru-RU" sz="1500" dirty="0"/>
              <a:t>приватность профиля.</a:t>
            </a:r>
          </a:p>
          <a:p>
            <a:pPr>
              <a:lnSpc>
                <a:spcPts val="1600"/>
              </a:lnSpc>
            </a:pP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b="1" dirty="0"/>
              <a:t>Включай критическое </a:t>
            </a:r>
            <a:r>
              <a:rPr lang="ru-RU" sz="1500" b="1" dirty="0" smtClean="0"/>
              <a:t>мышление</a:t>
            </a: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dirty="0"/>
              <a:t>Не переходи по сомнительным ссылкам. Не верь слишком </a:t>
            </a:r>
            <a:r>
              <a:rPr lang="ru-RU" sz="1500" dirty="0" smtClean="0"/>
              <a:t>«выгодным» </a:t>
            </a:r>
            <a:r>
              <a:rPr lang="ru-RU" sz="1500" dirty="0"/>
              <a:t>предложениям.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9112" y="1347614"/>
            <a:ext cx="4480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bg1">
                    <a:lumMod val="65000"/>
                  </a:schemeClr>
                </a:solidFill>
              </a:rPr>
              <a:t>1</a:t>
            </a:r>
            <a:endParaRPr lang="ru-RU" sz="4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9112" y="2246774"/>
            <a:ext cx="4480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bg1">
                    <a:lumMod val="65000"/>
                  </a:schemeClr>
                </a:solidFill>
              </a:rPr>
              <a:t>2</a:t>
            </a:r>
            <a:endParaRPr lang="ru-RU" sz="4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9112" y="3191654"/>
            <a:ext cx="4480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bg1">
                    <a:lumMod val="65000"/>
                  </a:schemeClr>
                </a:solidFill>
              </a:rPr>
              <a:t>3</a:t>
            </a:r>
            <a:endParaRPr lang="ru-RU" sz="4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9112" y="4022234"/>
            <a:ext cx="4480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bg1">
                    <a:lumMod val="65000"/>
                  </a:schemeClr>
                </a:solidFill>
              </a:rPr>
              <a:t>4</a:t>
            </a:r>
            <a:endParaRPr lang="ru-RU" sz="40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76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3970042"/>
            <a:ext cx="7981668" cy="8094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624" y="3970042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2" descr="D:\Академия управления\2025\КИБЕРБЕЗОПАСНОСТЬ И ПРОФИЛАКТИКА КИБЕРПРЕСТУПНОСТИ\q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99" y="459263"/>
            <a:ext cx="2586083" cy="2586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44081" y="2922713"/>
            <a:ext cx="31035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Родители, научите детей пользоваться Интернетом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правильно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059559" y="2940813"/>
            <a:ext cx="31035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Правила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езопасного поведения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5833" y="483518"/>
            <a:ext cx="2561828" cy="256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6125252" y="2940813"/>
            <a:ext cx="31035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Берегите аккаунты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аферистов!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960" y="475566"/>
            <a:ext cx="2527284" cy="252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41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4608512" cy="82809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580786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РОСТ КИБЕРАТАК В БЕЛАРУСИ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1354374"/>
            <a:ext cx="3672408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Позиция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Беларуси: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3-е место в СНГ по количеству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кибератак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ОСНОВНЫЕ ЦЕЛИ АТАК: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Госсектор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22%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Промышленность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14%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Финансы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11%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ПОСЛЕДСТВИЯ: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Утечка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данных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57% случаев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Нарушение работы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16%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Финансовые потери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8%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41962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2067694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3150927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51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83968" y="1360068"/>
            <a:ext cx="470090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Женщины 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>Телефонные </a:t>
            </a:r>
            <a:r>
              <a:rPr lang="ru-RU" sz="1600" dirty="0"/>
              <a:t>мошенники — </a:t>
            </a:r>
            <a:r>
              <a:rPr lang="ru-RU" sz="1600" dirty="0" smtClean="0"/>
              <a:t>77,9%</a:t>
            </a:r>
            <a:br>
              <a:rPr lang="ru-RU" sz="1600" dirty="0" smtClean="0"/>
            </a:br>
            <a:r>
              <a:rPr lang="ru-RU" sz="1600" dirty="0" smtClean="0"/>
              <a:t>Обман </a:t>
            </a:r>
            <a:r>
              <a:rPr lang="ru-RU" sz="1600" dirty="0"/>
              <a:t>в сфере услуг — 65,6%</a:t>
            </a:r>
          </a:p>
          <a:p>
            <a:r>
              <a:rPr lang="ru-RU" sz="1600" b="1" dirty="0" smtClean="0"/>
              <a:t>Мужчины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>Мошенничество </a:t>
            </a:r>
            <a:r>
              <a:rPr lang="ru-RU" sz="1600" dirty="0"/>
              <a:t>на сайтах знакомств — 84,8%</a:t>
            </a:r>
          </a:p>
          <a:p>
            <a:r>
              <a:rPr lang="ru-RU" sz="1600" b="1" dirty="0" smtClean="0"/>
              <a:t>Возраст</a:t>
            </a:r>
            <a:endParaRPr lang="ru-RU" sz="1600" dirty="0"/>
          </a:p>
          <a:p>
            <a:r>
              <a:rPr lang="ru-RU" sz="1600" b="1" dirty="0"/>
              <a:t>50+:</a:t>
            </a:r>
            <a:r>
              <a:rPr lang="ru-RU" sz="1600" dirty="0"/>
              <a:t> </a:t>
            </a:r>
            <a:r>
              <a:rPr lang="ru-RU" sz="1600" dirty="0" smtClean="0"/>
              <a:t>телефонное </a:t>
            </a:r>
            <a:r>
              <a:rPr lang="ru-RU" sz="1600" dirty="0"/>
              <a:t>мошенничество, «помощь родственникам»</a:t>
            </a:r>
          </a:p>
          <a:p>
            <a:r>
              <a:rPr lang="ru-RU" sz="1600" b="1" dirty="0"/>
              <a:t>До 30 лет:</a:t>
            </a:r>
            <a:r>
              <a:rPr lang="ru-RU" sz="1600" dirty="0"/>
              <a:t> </a:t>
            </a:r>
            <a:r>
              <a:rPr lang="ru-RU" sz="1600" dirty="0" smtClean="0"/>
              <a:t>псевдо-инвестиции </a:t>
            </a:r>
            <a:r>
              <a:rPr lang="ru-RU" sz="1600" dirty="0"/>
              <a:t>(</a:t>
            </a:r>
            <a:r>
              <a:rPr lang="ru-RU" sz="1600" dirty="0" smtClean="0"/>
              <a:t>65,4%), </a:t>
            </a:r>
            <a:r>
              <a:rPr lang="ru-RU" sz="1600" dirty="0"/>
              <a:t>дистанционные </a:t>
            </a:r>
            <a:r>
              <a:rPr lang="ru-RU" sz="1600" dirty="0" smtClean="0"/>
              <a:t>сделки с недвижимостью (56,3%)</a:t>
            </a:r>
            <a:endParaRPr lang="ru-RU" sz="1600" dirty="0"/>
          </a:p>
          <a:p>
            <a:r>
              <a:rPr lang="ru-RU" sz="1600" b="1" dirty="0"/>
              <a:t>30-49 лет:</a:t>
            </a:r>
            <a:r>
              <a:rPr lang="ru-RU" sz="1600" dirty="0"/>
              <a:t> </a:t>
            </a:r>
            <a:r>
              <a:rPr lang="ru-RU" sz="1550" dirty="0"/>
              <a:t>ИКТ-мошенничество с договорами (</a:t>
            </a:r>
            <a:r>
              <a:rPr lang="ru-RU" sz="1550" dirty="0" smtClean="0"/>
              <a:t>53,1%)</a:t>
            </a:r>
            <a:endParaRPr lang="ru-RU" sz="1550" dirty="0"/>
          </a:p>
          <a:p>
            <a:r>
              <a:rPr lang="ru-RU" sz="1600" b="1" dirty="0"/>
              <a:t>Социальный статус:</a:t>
            </a:r>
            <a:endParaRPr lang="ru-RU" sz="1600" dirty="0"/>
          </a:p>
          <a:p>
            <a:r>
              <a:rPr lang="ru-RU" sz="1600" b="1" dirty="0" smtClean="0"/>
              <a:t>безработные</a:t>
            </a:r>
            <a:r>
              <a:rPr lang="ru-RU" sz="1600" dirty="0"/>
              <a:t> </a:t>
            </a:r>
            <a:r>
              <a:rPr lang="ru-RU" sz="1600" dirty="0" smtClean="0"/>
              <a:t>чаще </a:t>
            </a:r>
            <a:r>
              <a:rPr lang="ru-RU" sz="1600" dirty="0"/>
              <a:t>попадают в инвестиционные ловушки (</a:t>
            </a:r>
            <a:r>
              <a:rPr lang="ru-RU" sz="1600" dirty="0" smtClean="0"/>
              <a:t>46,2%)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53174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96237" y="315450"/>
            <a:ext cx="5544616" cy="924103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427510" y="538974"/>
            <a:ext cx="528206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solidFill>
                  <a:schemeClr val="bg1"/>
                </a:solidFill>
              </a:rPr>
              <a:t>ПОРТРЕТ ЖЕРТВЫ МОШЕННИЧЕСТВА</a:t>
            </a:r>
            <a:endParaRPr lang="ru-RU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" name="Picture 2" descr="D:\Академия управления\2025\КИБЕРБЕЗОПАСНОСТЬ И ПРОФИЛАКТИКА КИБЕРПРЕСТУПНОСТИ\пиктограммы\956-9563242_timetables-office-365-calenda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7" y="2620833"/>
            <a:ext cx="598947" cy="58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Академия управления\2025\КИБЕРБЕЗОПАСНОСТЬ И ПРОФИЛАКТИКА КИБЕРПРЕСТУПНОСТИ\пиктограммы\wallet-logo_701361-38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010" y="3970672"/>
            <a:ext cx="728620" cy="72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Академия управления\2025\КИБЕРБЕЗОПАСНОСТЬ И ПРОФИЛАКТИКА КИБЕРПРЕСТУПНОСТИ\пиктограммы\ж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966" y="1522323"/>
            <a:ext cx="305908" cy="79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Академия управления\2025\КИБЕРБЕЗОПАСНОСТЬ И ПРОФИЛАКТИКА КИБЕРПРЕСТУПНОСТИ\пиктограммы\м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360" y="1518823"/>
            <a:ext cx="296808" cy="80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90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44008" y="1146291"/>
            <a:ext cx="4226024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500" dirty="0"/>
              <a:t>звонки от имени банка, сотрудника МВД, КГБ и иных государственных органов</a:t>
            </a:r>
          </a:p>
          <a:p>
            <a:pPr>
              <a:lnSpc>
                <a:spcPts val="12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 err="1"/>
              <a:t>фишинговые</a:t>
            </a:r>
            <a:r>
              <a:rPr lang="ru-RU" sz="1500" dirty="0"/>
              <a:t> SMS-сообщения и письма</a:t>
            </a:r>
          </a:p>
          <a:p>
            <a:pPr>
              <a:lnSpc>
                <a:spcPts val="1300"/>
              </a:lnSpc>
            </a:pPr>
            <a:r>
              <a:rPr lang="ru-RU" sz="12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мошенничества в социальных сетях </a:t>
            </a:r>
            <a:r>
              <a:rPr lang="ru-RU" sz="1500" dirty="0" smtClean="0"/>
              <a:t>и мессенджерах </a:t>
            </a:r>
            <a:endParaRPr lang="ru-RU" sz="1500" dirty="0"/>
          </a:p>
          <a:p>
            <a:pPr>
              <a:lnSpc>
                <a:spcPts val="15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мошенничества при онлайн-покупках на площадках по продаже товаров 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 err="1"/>
              <a:t>фейковые</a:t>
            </a:r>
            <a:r>
              <a:rPr lang="ru-RU" sz="1500" dirty="0"/>
              <a:t> интернет-магазины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мошенничества под видом государственных органов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финансовые пирамиды и инвестиционные </a:t>
            </a:r>
            <a:r>
              <a:rPr lang="ru-RU" sz="1500" dirty="0" smtClean="0"/>
              <a:t>мошенничества </a:t>
            </a:r>
            <a:endParaRPr lang="ru-RU" sz="1500" dirty="0"/>
          </a:p>
          <a:p>
            <a:pPr>
              <a:lnSpc>
                <a:spcPts val="15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вымогательство на интимной почве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118579" y="247121"/>
            <a:ext cx="52820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solidFill>
                  <a:srgbClr val="0A0A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КИБЕРПРЕСТУПЛЕНИЙ, СОВЕРШАЕМЫЕ В СТРАНЕ</a:t>
            </a:r>
            <a:endParaRPr lang="ru-RU" sz="2500" b="1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050" name="Picture 2" descr="D:\Академия управления\2025\КИБЕРБЕЗОПАСНОСТЬ И ПРОФИЛАКТИКА КИБЕРПРЕСТУПНОСТИ\пиктограммы\Слой 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735" y="1146291"/>
            <a:ext cx="373402" cy="420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Академия управления\2025\КИБЕРБЕЗОПАСНОСТЬ И ПРОФИЛАКТИКА КИБЕРПРЕСТУПНОСТИ\пиктограммы\Слой 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033" y="1566714"/>
            <a:ext cx="356806" cy="40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Академия управления\2025\КИБЕРБЕЗОПАСНОСТЬ И ПРОФИЛАКТИКА КИБЕРПРЕСТУПНОСТИ\пиктограммы\Слой 1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331" y="2067694"/>
            <a:ext cx="470210" cy="38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Академия управления\2025\КИБЕРБЕЗОПАСНОСТЬ И ПРОФИЛАКТИКА КИБЕРПРЕСТУПНОСТИ\пиктограммы\Слой 1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94" y="2579395"/>
            <a:ext cx="412125" cy="36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Академия управления\2025\КИБЕРБЕЗОПАСНОСТЬ И ПРОФИЛАКТИКА КИБЕРПРЕСТУПНОСТИ\пиктограммы\Слой 1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220" y="3078040"/>
            <a:ext cx="367870" cy="34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Академия управления\2025\КИБЕРБЕЗОПАСНОСТЬ И ПРОФИЛАКТИКА КИБЕРПРЕСТУПНОСТИ\пиктограммы\Слой 1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281" y="3510855"/>
            <a:ext cx="376311" cy="42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:\Академия управления\2025\КИБЕРБЕЗОПАСНОСТЬ И ПРОФИЛАКТИКА КИБЕРПРЕСТУПНОСТИ\пиктограммы\Слой 17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693" y="4009789"/>
            <a:ext cx="431487" cy="38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D:\Академия управления\2025\КИБЕРБЕЗОПАСНОСТЬ И ПРОФИЛАКТИКА КИБЕРПРЕСТУПНОСТИ\пиктограммы\Слой 18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459" y="4522272"/>
            <a:ext cx="425954" cy="35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35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427510" y="538974"/>
            <a:ext cx="528206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solidFill>
                  <a:schemeClr val="bg1"/>
                </a:solidFill>
              </a:rPr>
              <a:t>ПОРТРЕТ ЖЕРТВЫ МОШЕННИЧЕСТВА</a:t>
            </a:r>
            <a:endParaRPr lang="ru-RU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ВИШИНГ- Азбука цифровой безопасности_1_2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44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4" y="2076530"/>
            <a:ext cx="5400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Целевой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фишинг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без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ошибок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персонализированные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 грамматически безупречные рассылки, обходящие главный маркер угрозы.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Мошенничество через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Deepfake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генерация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видео и голоса руководства для санкционирования незаконных финансовых операций.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ИИ-боты для социальной инженерии: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ведение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осмысленных диалогов для выманивания конфиденциальной информации.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537466"/>
            <a:ext cx="52820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ИСПОЛЬЗОВАНИЕ ИСКУССТВЕННОГО ИНТЕЛЛЕКТА</a:t>
            </a:r>
            <a:endParaRPr kumimoji="0" lang="ru-RU" sz="2500" b="1" i="0" u="none" strike="noStrike" kern="1200" cap="none" spc="0" normalizeH="0" baseline="0" noProof="0" dirty="0">
              <a:ln>
                <a:noFill/>
              </a:ln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619469" y="2146075"/>
            <a:ext cx="200206" cy="2160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5400000">
            <a:off x="619469" y="2878257"/>
            <a:ext cx="200206" cy="2160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5400000">
            <a:off x="619469" y="3607126"/>
            <a:ext cx="200206" cy="2160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285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42258" y="1131590"/>
            <a:ext cx="440002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Неуправляемая гонка в этой сфере превращает </a:t>
            </a:r>
            <a:r>
              <a:rPr kumimoji="0" lang="ru-RU" sz="2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его </a:t>
            </a:r>
            <a:r>
              <a:rPr kumimoji="0" lang="ru-RU" sz="19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(прим. – искусственный интеллект)</a:t>
            </a:r>
            <a:r>
              <a:rPr kumimoji="0" lang="ru-RU" sz="19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из полезного ресурса в оружие. В перспективе – массового </a:t>
            </a:r>
            <a:r>
              <a:rPr kumimoji="0" lang="ru-RU" sz="2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поражения.</a:t>
            </a:r>
            <a:endParaRPr kumimoji="0" lang="ru-RU" sz="2500" b="1" i="1" u="none" strike="noStrike" kern="1200" cap="none" spc="0" normalizeH="0" baseline="0" noProof="0" dirty="0">
              <a:ln>
                <a:noFill/>
              </a:ln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3888" y="204848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8161762" y="1635646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954720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42258" y="3579862"/>
            <a:ext cx="451246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Президент Республики Беларусь А.Г. Лукашенко,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III Минская </a:t>
            </a: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международная 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конференция по евразийской </a:t>
            </a: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безопасности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28 октября 2025 г.</a:t>
            </a:r>
          </a:p>
        </p:txBody>
      </p:sp>
    </p:spTree>
    <p:extLst>
      <p:ext uri="{BB962C8B-B14F-4D97-AF65-F5344CB8AC3E}">
        <p14:creationId xmlns:p14="http://schemas.microsoft.com/office/powerpoint/2010/main" val="330625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347864" y="50472"/>
            <a:ext cx="5884030" cy="496954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35896" y="337058"/>
            <a:ext cx="518457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ДЕТЕЙ В СЕТИ — </a:t>
            </a:r>
            <a:br>
              <a:rPr lang="ru-RU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ЭТО НЕ ЗАПРЕТЫ, А ДОВЕРИЕ И ПРАВИЛА</a:t>
            </a:r>
            <a:endParaRPr lang="ru-RU" sz="2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36346" y="1450511"/>
            <a:ext cx="569554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Выстраивайте открытые отношения: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реб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нок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знать, что может рассказать вам о любой проблеме без страха наказания.</a:t>
            </a:r>
          </a:p>
          <a:p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Установите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четкие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границы: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согласуйте время онлайн,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разрешенные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сайты и приложения.</a:t>
            </a:r>
          </a:p>
          <a:p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Используйте технические средства: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родительский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и общие аккаунты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младших детей.</a:t>
            </a:r>
          </a:p>
        </p:txBody>
      </p:sp>
      <p:pic>
        <p:nvPicPr>
          <p:cNvPr id="3" name="Picture 2" descr="D:\Академия управления\2025\КИБЕРБЕЗОПАСНОСТЬ И ПРОФИЛАКТИКА КИБЕРПРЕСТУПНОСТИ\пиктограммы\курс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538" y="4011909"/>
            <a:ext cx="959462" cy="100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09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65566" y="844204"/>
            <a:ext cx="2232248" cy="287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500" b="1" dirty="0" smtClean="0"/>
              <a:t>«</a:t>
            </a:r>
            <a:r>
              <a:rPr lang="ru-RU" sz="1500" b="1" dirty="0"/>
              <a:t>Бесплатные» подарки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137057" y="4494682"/>
            <a:ext cx="200206" cy="4858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47564" y="197808"/>
            <a:ext cx="78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A0A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РАСПРОСТРАНЕННЫЕ СХЕМЫ КИБЕРПРЕСТУПЛЕНИЙ ПРОТИВ ДЕТЕЙ</a:t>
            </a:r>
            <a:endParaRPr lang="ru-RU" sz="2000" b="1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0972" y="2355726"/>
            <a:ext cx="230143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</a:t>
            </a:r>
            <a:r>
              <a:rPr lang="ru-RU" sz="1000" dirty="0" smtClean="0"/>
              <a:t>заманить </a:t>
            </a:r>
            <a:r>
              <a:rPr lang="ru-RU" sz="1000" dirty="0"/>
              <a:t>на </a:t>
            </a:r>
            <a:r>
              <a:rPr lang="ru-RU" sz="1000" dirty="0" err="1"/>
              <a:t>фишинговую</a:t>
            </a:r>
            <a:r>
              <a:rPr lang="ru-RU" sz="1000" dirty="0"/>
              <a:t> страницу и </a:t>
            </a:r>
            <a:r>
              <a:rPr lang="ru-RU" sz="1000" dirty="0" smtClean="0"/>
              <a:t>украсть </a:t>
            </a:r>
            <a:r>
              <a:rPr lang="ru-RU" sz="1000" dirty="0"/>
              <a:t>данные банковской карты.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840988" y="844204"/>
            <a:ext cx="3459204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500" b="1" dirty="0" err="1"/>
              <a:t>Фейковые</a:t>
            </a:r>
            <a:r>
              <a:rPr lang="ru-RU" sz="1500" b="1" dirty="0"/>
              <a:t> </a:t>
            </a:r>
            <a:r>
              <a:rPr lang="ru-RU" sz="1500" b="1" dirty="0" smtClean="0"/>
              <a:t>запросы от </a:t>
            </a:r>
            <a:r>
              <a:rPr lang="ru-RU" sz="1500" b="1" dirty="0"/>
              <a:t>«друзей»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328452" y="2355726"/>
            <a:ext cx="248427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</a:t>
            </a:r>
            <a:r>
              <a:rPr lang="ru-RU" sz="1000" dirty="0" smtClean="0"/>
              <a:t>воспользоваться </a:t>
            </a:r>
            <a:r>
              <a:rPr lang="ru-RU" sz="1000" dirty="0"/>
              <a:t>доверием и выманить деньги через взломанный аккаунт.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238624" y="844204"/>
            <a:ext cx="2232248" cy="287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500" b="1" dirty="0" err="1"/>
              <a:t>Груминг</a:t>
            </a:r>
            <a:endParaRPr lang="ru-RU" sz="15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940152" y="2355726"/>
            <a:ext cx="282919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</a:t>
            </a:r>
            <a:r>
              <a:rPr lang="ru-RU" sz="1000" dirty="0" smtClean="0"/>
              <a:t>выдавая </a:t>
            </a:r>
            <a:r>
              <a:rPr lang="ru-RU" sz="1000" dirty="0"/>
              <a:t>себя за сверстника, войти в доверие, чтобы манипулировать и выпрашивать интимные фото/видео.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65566" y="2931790"/>
            <a:ext cx="2232248" cy="287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500" b="1" dirty="0" err="1"/>
              <a:t>Сексторшен</a:t>
            </a:r>
            <a:endParaRPr lang="ru-RU" sz="15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39552" y="4398952"/>
            <a:ext cx="248427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</a:t>
            </a:r>
            <a:r>
              <a:rPr lang="ru-RU" sz="1000" dirty="0" smtClean="0"/>
              <a:t>шантажировать </a:t>
            </a:r>
            <a:r>
              <a:rPr lang="ru-RU" sz="1000" dirty="0"/>
              <a:t>ребенка с помощью полученных интимных материалов.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581890" y="2931790"/>
            <a:ext cx="2232248" cy="287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500" b="1" dirty="0" err="1"/>
              <a:t>Кибербуллинг</a:t>
            </a:r>
            <a:endParaRPr lang="ru-RU" sz="15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490470" y="4398952"/>
            <a:ext cx="241508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</a:t>
            </a:r>
            <a:r>
              <a:rPr lang="ru-RU" sz="1000" dirty="0" smtClean="0"/>
              <a:t>унизить </a:t>
            </a:r>
            <a:r>
              <a:rPr lang="ru-RU" sz="1000" dirty="0"/>
              <a:t>и травмировать психологически через травлю в группах и личных сообщениях.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217744" y="2931790"/>
            <a:ext cx="2232248" cy="287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500" b="1" dirty="0"/>
              <a:t>Деструктивный контент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919272" y="4410655"/>
            <a:ext cx="282919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</a:t>
            </a:r>
            <a:r>
              <a:rPr lang="ru-RU" sz="1000" dirty="0" smtClean="0"/>
              <a:t>вовлечь </a:t>
            </a:r>
            <a:r>
              <a:rPr lang="ru-RU" sz="1000" dirty="0"/>
              <a:t>в опасные сообщества, пропагандирующие суицид, насилие и экстремизм.</a:t>
            </a:r>
          </a:p>
        </p:txBody>
      </p:sp>
      <p:sp>
        <p:nvSpPr>
          <p:cNvPr id="27" name="Прямоугольник 26"/>
          <p:cNvSpPr/>
          <p:nvPr/>
        </p:nvSpPr>
        <p:spPr>
          <a:xfrm rot="5400000">
            <a:off x="8808617" y="667484"/>
            <a:ext cx="200206" cy="4858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56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10589</TotalTime>
  <Words>295</Words>
  <Application>Microsoft Office PowerPoint</Application>
  <PresentationFormat>Экран (16:9)</PresentationFormat>
  <Paragraphs>89</Paragraphs>
  <Slides>11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Учетная запись Майкрософт</cp:lastModifiedBy>
  <cp:revision>439</cp:revision>
  <cp:lastPrinted>2025-11-19T09:49:34Z</cp:lastPrinted>
  <dcterms:created xsi:type="dcterms:W3CDTF">2024-07-24T10:48:12Z</dcterms:created>
  <dcterms:modified xsi:type="dcterms:W3CDTF">2025-11-19T09:49:57Z</dcterms:modified>
</cp:coreProperties>
</file>