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9" r:id="rId5"/>
    <p:sldId id="273" r:id="rId6"/>
    <p:sldId id="264" r:id="rId7"/>
    <p:sldId id="296" r:id="rId8"/>
    <p:sldId id="298" r:id="rId9"/>
    <p:sldId id="301" r:id="rId10"/>
    <p:sldId id="300" r:id="rId11"/>
    <p:sldId id="288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0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0"/>
  </p:normalViewPr>
  <p:slideViewPr>
    <p:cSldViewPr snapToGrid="0">
      <p:cViewPr>
        <p:scale>
          <a:sx n="78" d="100"/>
          <a:sy n="78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229C0B-F01E-48C1-81D3-92012E0146B7}" type="datetime1">
              <a:rPr lang="ru-RU" smtClean="0"/>
              <a:t>28.10.2023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22411-A9A9-4A09-A341-69C657AB42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182AE6-2C43-4667-B5DA-49D1C0C7BA7F}" type="datetime1">
              <a:rPr lang="ru-RU" smtClean="0"/>
              <a:t>28.10.2023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  <a:endParaRPr lang="ru-RU" dirty="0"/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19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4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5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DCBA9-5221-474F-B0A6-6339D55B3109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2">
            <a:extLst>
              <a:ext uri="{FF2B5EF4-FFF2-40B4-BE49-F238E27FC236}">
                <a16:creationId xmlns=""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76DE0-082C-460A-83A5-42B3BA0FF1F6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2E71A-418D-41C4-9B6A-163C5291FD1E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7FE2B-6253-4991-89C2-121A7C20B830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22799-55B3-425B-AD5E-004411C28583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B70E6-CB7A-4911-A4EC-2A1A23B494F2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1ECA54-1E4E-4107-A487-3517CE1E9BA4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6B3B5-5011-4AC0-9155-DB21CEFA92D8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58465-FC7D-4D8E-9EAA-7FDDDEF1C5B9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587E0C-C63E-455D-863E-25033EE6EAF3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8B9A5CF-E5DD-45A3-AE4A-D27DE98854CC}" type="datetime1">
              <a:rPr lang="ru-RU" noProof="0" smtClean="0"/>
              <a:t>28.10.2023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43345D6-0299-B0E4-237B-EE801B60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70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" y="-2"/>
            <a:ext cx="12191998" cy="706884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r>
              <a:rPr lang="ru-RU" smtClean="0"/>
              <a:t> 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01819"/>
            <a:ext cx="9144000" cy="2128049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ru-RU" sz="5000" dirty="0">
                <a:latin typeface="Gill Sans MT" panose="020B0502020104020203" pitchFamily="34" charset="0"/>
              </a:rPr>
              <a:t>ФЕРМЕРСКОЕ ХОЗЯЙСТВО</a:t>
            </a:r>
            <a:endParaRPr lang="ru-RU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2746050" y="3229869"/>
            <a:ext cx="6732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8" name="Подзаголовок 7" hidden="1">
            <a:extLst>
              <a:ext uri="{FF2B5EF4-FFF2-40B4-BE49-F238E27FC236}">
                <a16:creationId xmlns="" xmlns:a16="http://schemas.microsoft.com/office/drawing/2014/main" id="{B1E65EB1-AF3C-50FC-2EA7-83752B136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2191999" y="7000264"/>
            <a:ext cx="866275" cy="685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54826" y="3244334"/>
            <a:ext cx="119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FAVORITE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130"/>
            <a:ext cx="1962912" cy="20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3" descr="Синий прямоугольник">
            <a:extLst>
              <a:ext uri="{FF2B5EF4-FFF2-40B4-BE49-F238E27FC236}">
                <a16:creationId xmlns="" xmlns:a16="http://schemas.microsoft.com/office/drawing/2014/main" id="{62E55353-9397-797B-CB56-B57D36AD09DF}"/>
              </a:ext>
            </a:extLst>
          </p:cNvPr>
          <p:cNvSpPr/>
          <p:nvPr/>
        </p:nvSpPr>
        <p:spPr>
          <a:xfrm>
            <a:off x="0" y="0"/>
            <a:ext cx="12192000" cy="203259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50000"/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2" name="объект 3" descr="Синий прямоугольник" hidden="1">
            <a:extLst>
              <a:ext uri="{FF2B5EF4-FFF2-40B4-BE49-F238E27FC236}">
                <a16:creationId xmlns=""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-6753" y="2011165"/>
            <a:ext cx="12192000" cy="484683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3" name="Овал 12" descr="Бежевый овал" hidden="1">
            <a:extLst>
              <a:ext uri="{FF2B5EF4-FFF2-40B4-BE49-F238E27FC236}">
                <a16:creationId xmlns=""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51551" y="6192506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1151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Стартовые инвестиции и денежные потоки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60C5FA12-008D-AAFC-BF74-ACCE869BA6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4515951"/>
              </p:ext>
            </p:extLst>
          </p:nvPr>
        </p:nvGraphicFramePr>
        <p:xfrm>
          <a:off x="-1" y="2016325"/>
          <a:ext cx="12192000" cy="486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144">
                  <a:extLst>
                    <a:ext uri="{9D8B030D-6E8A-4147-A177-3AD203B41FA5}">
                      <a16:colId xmlns="" xmlns:a16="http://schemas.microsoft.com/office/drawing/2014/main" val="2812172534"/>
                    </a:ext>
                  </a:extLst>
                </a:gridCol>
                <a:gridCol w="3051162">
                  <a:extLst>
                    <a:ext uri="{9D8B030D-6E8A-4147-A177-3AD203B41FA5}">
                      <a16:colId xmlns="" xmlns:a16="http://schemas.microsoft.com/office/drawing/2014/main" val="2507743038"/>
                    </a:ext>
                  </a:extLst>
                </a:gridCol>
                <a:gridCol w="3048650">
                  <a:extLst>
                    <a:ext uri="{9D8B030D-6E8A-4147-A177-3AD203B41FA5}">
                      <a16:colId xmlns="" xmlns:a16="http://schemas.microsoft.com/office/drawing/2014/main" val="3970891576"/>
                    </a:ext>
                  </a:extLst>
                </a:gridCol>
                <a:gridCol w="3009044">
                  <a:extLst>
                    <a:ext uri="{9D8B030D-6E8A-4147-A177-3AD203B41FA5}">
                      <a16:colId xmlns="" xmlns:a16="http://schemas.microsoft.com/office/drawing/2014/main" val="818150893"/>
                    </a:ext>
                  </a:extLst>
                </a:gridCol>
              </a:tblGrid>
              <a:tr h="579868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 err="1">
                          <a:effectLst/>
                        </a:rPr>
                        <a:t>Показатель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Проект А, </a:t>
                      </a:r>
                      <a:r>
                        <a:rPr lang="ru-RU" sz="100" dirty="0" err="1">
                          <a:effectLst/>
                        </a:rPr>
                        <a:t>т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А,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тыс.у.д.е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Проект Б, </a:t>
                      </a:r>
                      <a:r>
                        <a:rPr lang="ru-RU" sz="100" dirty="0" err="1">
                          <a:effectLst/>
                        </a:rPr>
                        <a:t>т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Б,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тыс.у.д.е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Проект В, </a:t>
                      </a:r>
                      <a:r>
                        <a:rPr lang="ru-RU" sz="100" dirty="0" err="1">
                          <a:effectLst/>
                        </a:rPr>
                        <a:t>т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В,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тыс.у.д.е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3551142631"/>
                  </a:ext>
                </a:extLst>
              </a:tr>
              <a:tr h="577569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1.Инвестиции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1.Инвестиции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83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r>
                        <a:rPr lang="ru-RU" sz="100" dirty="0">
                          <a:effectLst/>
                        </a:rPr>
                        <a:t>79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132636192"/>
                  </a:ext>
                </a:extLst>
              </a:tr>
              <a:tr h="796393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2.Результатгод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2.Результат по годам:1-й год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4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r>
                        <a:rPr lang="ru-RU" sz="100" dirty="0">
                          <a:effectLst/>
                        </a:rPr>
                        <a:t>54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37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354775081"/>
                  </a:ext>
                </a:extLst>
              </a:tr>
              <a:tr h="577569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2-ой год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2-ой год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47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29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1428965335"/>
                  </a:ext>
                </a:extLst>
              </a:tr>
              <a:tr h="577569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3-ий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</a:rPr>
                        <a:t>1</a:t>
                      </a:r>
                      <a:r>
                        <a:rPr lang="ru-RU" sz="100" dirty="0">
                          <a:effectLst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1549963179"/>
                  </a:ext>
                </a:extLst>
              </a:tr>
              <a:tr h="577569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4-ый год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4-ый год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17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00" dirty="0">
                          <a:effectLst/>
                        </a:rPr>
                        <a:t>1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3942131194"/>
                  </a:ext>
                </a:extLst>
              </a:tr>
              <a:tr h="577569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5-ый год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5-ый год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6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2167846896"/>
                  </a:ext>
                </a:extLst>
              </a:tr>
              <a:tr h="577569">
                <a:tc>
                  <a:txBody>
                    <a:bodyPr/>
                    <a:lstStyle/>
                    <a:p>
                      <a:pPr marR="1460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 err="1">
                          <a:effectLst/>
                        </a:rPr>
                        <a:t>Итого: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0" dirty="0">
                          <a:effectLst/>
                        </a:rPr>
                        <a:t>1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" dirty="0">
                          <a:effectLst/>
                        </a:rPr>
                        <a:t>1</a:t>
                      </a:r>
                      <a:r>
                        <a:rPr lang="ru-RU" sz="100" dirty="0">
                          <a:effectLst/>
                        </a:rPr>
                        <a:t>46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92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9" marR="1649" marT="0" marB="0"/>
                </a:tc>
                <a:extLst>
                  <a:ext uri="{0D108BD9-81ED-4DB2-BD59-A6C34878D82A}">
                    <a16:rowId xmlns="" xmlns:a16="http://schemas.microsoft.com/office/drawing/2014/main" val="3283750039"/>
                  </a:ext>
                </a:extLst>
              </a:tr>
            </a:tbl>
          </a:graphicData>
        </a:graphic>
      </p:graphicFrame>
      <p:sp>
        <p:nvSpPr>
          <p:cNvPr id="8" name="Номер слайда 7" hidden="1">
            <a:extLst>
              <a:ext uri="{FF2B5EF4-FFF2-40B4-BE49-F238E27FC236}">
                <a16:creationId xmlns=""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 dirty="0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37103"/>
            <a:ext cx="3024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Объект 6" hidden="1">
            <a:extLst>
              <a:ext uri="{FF2B5EF4-FFF2-40B4-BE49-F238E27FC236}">
                <a16:creationId xmlns=""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ru-RU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8" name="Объект 17" hidden="1">
            <a:extLst>
              <a:ext uri="{FF2B5EF4-FFF2-40B4-BE49-F238E27FC236}">
                <a16:creationId xmlns="" xmlns:a16="http://schemas.microsoft.com/office/drawing/2014/main" id="{9DE8BD47-3E28-7037-6B8D-84C954200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669613" y="606830"/>
            <a:ext cx="1136567" cy="14832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91" y="5922386"/>
            <a:ext cx="856309" cy="9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C750891-B331-46E3-89A1-0996C36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Проект А</a:t>
            </a:r>
          </a:p>
        </p:txBody>
      </p:sp>
      <p:sp>
        <p:nvSpPr>
          <p:cNvPr id="2" name="Номер слайда 1" hidden="1">
            <a:extLst>
              <a:ext uri="{FF2B5EF4-FFF2-40B4-BE49-F238E27FC236}">
                <a16:creationId xmlns="" xmlns:a16="http://schemas.microsoft.com/office/drawing/2014/main" id="{6EC5A228-0BB3-460B-97CB-3667DC4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="" xmlns:a16="http://schemas.microsoft.com/office/drawing/2014/main" id="{31A1F953-41C3-4B9E-9EA3-26087E184E71}"/>
              </a:ext>
            </a:extLst>
          </p:cNvPr>
          <p:cNvSpPr/>
          <p:nvPr/>
        </p:nvSpPr>
        <p:spPr>
          <a:xfrm>
            <a:off x="942535" y="1337304"/>
            <a:ext cx="1758135" cy="353384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9710AC8-A142-6045-86AB-8823D7B770F9}"/>
                  </a:ext>
                </a:extLst>
              </p:cNvPr>
              <p:cNvSpPr txBox="1"/>
              <p:nvPr/>
            </p:nvSpPr>
            <p:spPr>
              <a:xfrm>
                <a:off x="573207" y="1546694"/>
                <a:ext cx="10099342" cy="2665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ru-RU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=44,55+21,49+21,79+11,61+8,07=107,51 тыс.у.д.е.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 </a:t>
                </a:r>
                <a:r>
                  <a:rPr lang="en-US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NPV(A)= PV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107,51 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26,51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тыс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ru-RU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2800" dirty="0">
                    <a:solidFill>
                      <a:srgbClr val="0090A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Проект принимается. Проект окупится от двух до трех лет.</a:t>
                </a:r>
                <a:endParaRPr lang="ru-RU" sz="2000" dirty="0">
                  <a:solidFill>
                    <a:srgbClr val="0090A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710AC8-A142-6045-86AB-8823D7B7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7" y="1546694"/>
                <a:ext cx="10099342" cy="2665602"/>
              </a:xfrm>
              <a:prstGeom prst="rect">
                <a:avLst/>
              </a:prstGeom>
              <a:blipFill rotWithShape="1">
                <a:blip r:embed="rId3"/>
                <a:stretch>
                  <a:fillRect b="-2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 descr="Синий прямоугольник">
                <a:extLst>
                  <a:ext uri="{FF2B5EF4-FFF2-40B4-BE49-F238E27FC236}">
                    <a16:creationId xmlns="" xmlns:a16="http://schemas.microsoft.com/office/drawing/2014/main" id="{23C996A6-89D2-6244-6AF7-75B00BCB4CAA}"/>
                  </a:ext>
                </a:extLst>
              </p:cNvPr>
              <p:cNvSpPr/>
              <p:nvPr/>
            </p:nvSpPr>
            <p:spPr>
              <a:xfrm>
                <a:off x="0" y="4537998"/>
                <a:ext cx="12192000" cy="2295943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6858000">
                    <a:moveTo>
                      <a:pt x="0" y="6858000"/>
                    </a:moveTo>
                    <a:lnTo>
                      <a:pt x="12188952" y="6858000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  <p:txBody>
              <a:bodyPr wrap="square" lIns="0" tIns="0" rIns="0" bIns="0" rtlCol="0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𝑃𝐼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𝐼𝑆</m:t>
                          </m:r>
                        </m:den>
                      </m:f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107,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81</m:t>
                          </m:r>
                        </m:den>
                      </m:f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=1.33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PI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(А)&gt; 1 — проект следует принять.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3" descr="Синий прямоугольник">
                <a:extLst>
                  <a:ext uri="{FF2B5EF4-FFF2-40B4-BE49-F238E27FC236}">
                    <a16:creationId xmlns:a16="http://schemas.microsoft.com/office/drawing/2014/main" id="{23C996A6-89D2-6244-6AF7-75B00BCB4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7998"/>
                <a:ext cx="12192000" cy="2295943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6858000">
                    <a:moveTo>
                      <a:pt x="0" y="6858000"/>
                    </a:moveTo>
                    <a:lnTo>
                      <a:pt x="12188952" y="6858000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88" y="5922386"/>
            <a:ext cx="856309" cy="9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C750891-B331-46E3-89A1-0996C36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Проект Б</a:t>
            </a:r>
          </a:p>
        </p:txBody>
      </p:sp>
      <p:sp>
        <p:nvSpPr>
          <p:cNvPr id="2" name="Номер слайда 1" hidden="1">
            <a:extLst>
              <a:ext uri="{FF2B5EF4-FFF2-40B4-BE49-F238E27FC236}">
                <a16:creationId xmlns="" xmlns:a16="http://schemas.microsoft.com/office/drawing/2014/main" id="{6EC5A228-0BB3-460B-97CB-3667DC4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="" xmlns:a16="http://schemas.microsoft.com/office/drawing/2014/main" id="{31A1F953-41C3-4B9E-9EA3-26087E184E71}"/>
              </a:ext>
            </a:extLst>
          </p:cNvPr>
          <p:cNvSpPr/>
          <p:nvPr/>
        </p:nvSpPr>
        <p:spPr>
          <a:xfrm>
            <a:off x="942535" y="1337303"/>
            <a:ext cx="1790032" cy="16893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9710AC8-A142-6045-86AB-8823D7B770F9}"/>
                  </a:ext>
                </a:extLst>
              </p:cNvPr>
              <p:cNvSpPr txBox="1"/>
              <p:nvPr/>
            </p:nvSpPr>
            <p:spPr>
              <a:xfrm>
                <a:off x="589536" y="1506243"/>
                <a:ext cx="10099342" cy="3216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Б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47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=49,09+38,84+21,04+10,25+1,25= </m:t>
                      </m:r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>
                            <a:extLst>
                              <a:ext uri="{A12FA001-AC4F-418D-AE19-62706E023703}">
                                <ahyp:hlinkClr xmlns="" xmlns:m="http://schemas.openxmlformats.org/officeDocument/2006/math" xmlns:ahyp="http://schemas.microsoft.com/office/drawing/2018/hyperlinkcolor" val="tx"/>
                              </a:ext>
                            </a:extLst>
                          </a:hlinkClick>
                        </a:rPr>
                        <m:t>120,47</m:t>
                      </m:r>
                      <m:r>
                        <a:rPr lang="ru-RU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тыс.у.д.е.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25400" indent="450215"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(Б)=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120,47-83=37,47 тыс. руб.,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&gt;0. </a:t>
                </a:r>
              </a:p>
              <a:p>
                <a:pPr marR="25400" indent="450215"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2800" dirty="0">
                    <a:solidFill>
                      <a:srgbClr val="0090A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Проект прини­мается. Проект окупится от одного до двух лет.</a:t>
                </a:r>
                <a:endParaRPr lang="ru-RU" sz="2800" dirty="0">
                  <a:solidFill>
                    <a:srgbClr val="0090A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endParaRPr lang="ru-RU" sz="2000" dirty="0">
                  <a:solidFill>
                    <a:srgbClr val="0090A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10AC8-A142-6045-86AB-8823D7B7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6" y="1506243"/>
                <a:ext cx="10099342" cy="3216201"/>
              </a:xfrm>
              <a:prstGeom prst="rect">
                <a:avLst/>
              </a:prstGeom>
              <a:blipFill>
                <a:blip r:embed="rId3"/>
                <a:stretch>
                  <a:fillRect r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 descr="Синий прямоугольник">
                <a:extLst>
                  <a:ext uri="{FF2B5EF4-FFF2-40B4-BE49-F238E27FC236}">
                    <a16:creationId xmlns="" xmlns:a16="http://schemas.microsoft.com/office/drawing/2014/main" id="{23C996A6-89D2-6244-6AF7-75B00BCB4CAA}"/>
                  </a:ext>
                </a:extLst>
              </p:cNvPr>
              <p:cNvSpPr/>
              <p:nvPr/>
            </p:nvSpPr>
            <p:spPr>
              <a:xfrm>
                <a:off x="0" y="4537998"/>
                <a:ext cx="12192000" cy="2295943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6858000">
                    <a:moveTo>
                      <a:pt x="0" y="6858000"/>
                    </a:moveTo>
                    <a:lnTo>
                      <a:pt x="12188952" y="6858000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𝑃𝐼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(Б)=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𝐼𝑆</m:t>
                          </m:r>
                        </m:den>
                      </m:f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120,47</m:t>
                          </m:r>
                        </m:num>
                        <m:den>
                          <m:r>
                            <a:rPr lang="ru-RU" sz="20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83</m:t>
                          </m:r>
                        </m:den>
                      </m:f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=1,45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PI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(Б)&gt; 1 — проект следует принять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3" descr="Синий прямоугольник">
                <a:extLst>
                  <a:ext uri="{FF2B5EF4-FFF2-40B4-BE49-F238E27FC236}">
                    <a16:creationId xmlns:a16="http://schemas.microsoft.com/office/drawing/2014/main" id="{23C996A6-89D2-6244-6AF7-75B00BCB4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7998"/>
                <a:ext cx="12192000" cy="2295943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6858000">
                    <a:moveTo>
                      <a:pt x="0" y="6858000"/>
                    </a:moveTo>
                    <a:lnTo>
                      <a:pt x="12188952" y="6858000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91" y="5922386"/>
            <a:ext cx="856309" cy="9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C750891-B331-46E3-89A1-0996C36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Проект В</a:t>
            </a:r>
          </a:p>
        </p:txBody>
      </p:sp>
      <p:sp>
        <p:nvSpPr>
          <p:cNvPr id="2" name="Номер слайда 1" hidden="1">
            <a:extLst>
              <a:ext uri="{FF2B5EF4-FFF2-40B4-BE49-F238E27FC236}">
                <a16:creationId xmlns="" xmlns:a16="http://schemas.microsoft.com/office/drawing/2014/main" id="{6EC5A228-0BB3-460B-97CB-3667DC4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="" xmlns:a16="http://schemas.microsoft.com/office/drawing/2014/main" id="{31A1F953-41C3-4B9E-9EA3-26087E184E71}"/>
              </a:ext>
            </a:extLst>
          </p:cNvPr>
          <p:cNvSpPr/>
          <p:nvPr/>
        </p:nvSpPr>
        <p:spPr>
          <a:xfrm>
            <a:off x="923262" y="1291585"/>
            <a:ext cx="1873102" cy="214658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9710AC8-A142-6045-86AB-8823D7B770F9}"/>
                  </a:ext>
                </a:extLst>
              </p:cNvPr>
              <p:cNvSpPr txBox="1"/>
              <p:nvPr/>
            </p:nvSpPr>
            <p:spPr>
              <a:xfrm>
                <a:off x="589536" y="1506243"/>
                <a:ext cx="10099342" cy="3904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  <m:d>
                        <m:d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</m:d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37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25400" indent="450215"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=33,64+23,97+9,77+4,78+3,73=75,89 </m:t>
                    </m:r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тыс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у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д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25400" indent="45021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</a:t>
                </a: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(В)=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75,89-79= -3,11тыс. руб.,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</a:t>
                </a:r>
                <a:r>
                  <a:rPr lang="ru-RU" sz="18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pPr marR="25400" indent="45021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dirty="0">
                    <a:solidFill>
                      <a:srgbClr val="0090A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Проект не принимается. Проект окупится от восьми до девяти лет.</a:t>
                </a:r>
                <a:endParaRPr lang="ru-RU" sz="2800" dirty="0">
                  <a:solidFill>
                    <a:srgbClr val="0090A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endParaRPr lang="ru-RU" sz="2000" dirty="0">
                  <a:solidFill>
                    <a:srgbClr val="0090A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10AC8-A142-6045-86AB-8823D7B7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6" y="1506243"/>
                <a:ext cx="10099342" cy="3904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 descr="Синий прямоугольник">
                <a:extLst>
                  <a:ext uri="{FF2B5EF4-FFF2-40B4-BE49-F238E27FC236}">
                    <a16:creationId xmlns="" xmlns:a16="http://schemas.microsoft.com/office/drawing/2014/main" id="{23C996A6-89D2-6244-6AF7-75B00BCB4CAA}"/>
                  </a:ext>
                </a:extLst>
              </p:cNvPr>
              <p:cNvSpPr/>
              <p:nvPr/>
            </p:nvSpPr>
            <p:spPr>
              <a:xfrm>
                <a:off x="0" y="4537998"/>
                <a:ext cx="12192000" cy="2295943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6858000">
                    <a:moveTo>
                      <a:pt x="0" y="6858000"/>
                    </a:moveTo>
                    <a:lnTo>
                      <a:pt x="12188952" y="6858000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  <p:txBody>
              <a:bodyPr wrap="square" lIns="0" tIns="0" rIns="0" bIns="0" rtlCol="0"/>
              <a:lstStyle/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𝑃𝐼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(В)=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𝐼𝑆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75,89 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=0,96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PI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(В) &lt;1 — проект следует отклонить.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3" descr="Синий прямоугольник">
                <a:extLst>
                  <a:ext uri="{FF2B5EF4-FFF2-40B4-BE49-F238E27FC236}">
                    <a16:creationId xmlns:a16="http://schemas.microsoft.com/office/drawing/2014/main" id="{23C996A6-89D2-6244-6AF7-75B00BCB4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7998"/>
                <a:ext cx="12192000" cy="2295943"/>
              </a:xfrm>
              <a:custGeom>
                <a:avLst/>
                <a:gdLst/>
                <a:ahLst/>
                <a:cxnLst/>
                <a:rect l="l" t="t" r="r" b="b"/>
                <a:pathLst>
                  <a:path w="12189460" h="6858000">
                    <a:moveTo>
                      <a:pt x="0" y="6858000"/>
                    </a:moveTo>
                    <a:lnTo>
                      <a:pt x="12188952" y="6858000"/>
                    </a:lnTo>
                    <a:lnTo>
                      <a:pt x="12188952" y="0"/>
                    </a:lnTo>
                    <a:lnTo>
                      <a:pt x="0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91" y="5922386"/>
            <a:ext cx="856309" cy="9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8" name="объект 3" descr="Люди с документами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-18169" y="-24059"/>
            <a:ext cx="12191998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50000"/>
              <a:alpha val="69999"/>
            </a:schemeClr>
          </a:solidFill>
        </p:spPr>
        <p:txBody>
          <a:bodyPr wrap="square" lIns="0" tIns="0" rIns="0" bIns="0" rtlCol="0"/>
          <a:lstStyle/>
          <a:p>
            <a:pPr marL="285750" indent="-285750" rt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929" y="-447526"/>
            <a:ext cx="12336090" cy="133543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Здоровые животные – качественная продукция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840" y="3718679"/>
            <a:ext cx="8429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Наша фермерская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молочная продукция отличаются свежестью, естественным вкусом и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ароматом. Выбирая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натуральные молочные продукты, вы проявляете заботу о своем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здоровье. Регулярное употребление кисломолочных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молочных продуктов улучшает пищеварение, уменьшает усталость, восстанавливает защитные силы организма.</a:t>
            </a:r>
            <a:b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Натуральная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фермерская молочная продукция играет важную роль в повседневном рационе, она легко усваивается и отличается особым вкусом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" y="1335430"/>
            <a:ext cx="83958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Коровы и козы на ферме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Favorite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выращиваются в естественных условиях на натуральных кормах, без антибиотиков, гормонов роста,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имеют доступ 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к воде и просторное место отдыха. 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nter"/>
              </a:rPr>
              <a:t>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avatars.mds.yandex.net/i?id=541778061c255e87fd9b7544986a8be4ca45704a-387271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89" y="1137189"/>
            <a:ext cx="3838113" cy="258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ildacdn.com/tild3761-6235-4032-b761-326265633934/dairy-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424"/>
            <a:ext cx="3676993" cy="386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7" descr="Бежевый прямоугольник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116378" y="885203"/>
            <a:ext cx="11533677" cy="112435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91" y="5922386"/>
            <a:ext cx="856309" cy="9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 descr="Люди с документами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50000"/>
              <a:alpha val="69999"/>
            </a:schemeClr>
          </a:solidFill>
        </p:spPr>
        <p:txBody>
          <a:bodyPr wrap="square" lIns="0" tIns="0" rIns="0" bIns="0" rtlCol="0"/>
          <a:lstStyle/>
          <a:p>
            <a:pPr marL="285750" indent="-285750" rt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77" y="-250101"/>
            <a:ext cx="10515600" cy="129941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Наша продукция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16641" y="1572250"/>
            <a:ext cx="4306093" cy="449036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077" y="1369195"/>
            <a:ext cx="9917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Ассортимент продукции 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Favorite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»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состоит из высококачественных молочных продуктов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endParaRPr lang="ru-RU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объект 7" descr="Бежевый прямоугольник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6077" y="1010074"/>
            <a:ext cx="5677091" cy="112435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pic>
        <p:nvPicPr>
          <p:cNvPr id="2052" name="Picture 4" descr="https://avatars.mds.yandex.net/i?id=0c75adee1bd13ce134d9a2b46f329a64fef60102-897080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35" y="3120824"/>
            <a:ext cx="1730188" cy="204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a7724b8388eb4f34f8defde1c8ac97896f6e4130-10603993-images-thumbs&amp;n=1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6069" y="5077740"/>
            <a:ext cx="1742082" cy="1757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683b242e04f3e19e6a2424103c0825df25b05aaf-828549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181" y="3351852"/>
            <a:ext cx="1155619" cy="1155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0bb1215f728e1b7850cbe01a23d5e94f66688de9-1035382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37" y="3317171"/>
            <a:ext cx="2723361" cy="181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ba59f52d9385c646a10087ad2c621980f10735af-1047146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56" y="5111990"/>
            <a:ext cx="2258943" cy="1688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59f299ddfc2eb121fb61fac486cc082d962821d4-1008765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50" y="5163851"/>
            <a:ext cx="1723181" cy="172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i?id=bcbf901f20e114fd979973b56c36d1e57ee2435b-10146555-images-thumbs&amp;n=13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8232" y="1733488"/>
            <a:ext cx="1738584" cy="161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91" y="5922386"/>
            <a:ext cx="856309" cy="911555"/>
          </a:xfrm>
          <a:prstGeom prst="rect">
            <a:avLst/>
          </a:prstGeom>
        </p:spPr>
      </p:pic>
      <p:pic>
        <p:nvPicPr>
          <p:cNvPr id="2066" name="Picture 18" descr="https://avatars.mds.yandex.net/i?id=0223f559b3923a2e94f4365c7bcc61c97c98f364-10099509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92"/>
          <a:stretch/>
        </p:blipFill>
        <p:spPr bwMode="auto">
          <a:xfrm>
            <a:off x="9644986" y="1200260"/>
            <a:ext cx="2547014" cy="211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История о стакане молока."/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44390" y="4425688"/>
            <a:ext cx="1071410" cy="170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737" y="2434813"/>
            <a:ext cx="265085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Молоко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Кефир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Сливки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Сливочное масло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735" y="367308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Сметана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Сыр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Творог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Яйца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6310" y="61393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en-US" sz="3200" b="1" dirty="0" smtClean="0">
                <a:solidFill>
                  <a:schemeClr val="bg1"/>
                </a:solidFill>
              </a:rPr>
              <a:t>Favorite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это качество!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504" y="50910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ru-RU" dirty="0">
                <a:solidFill>
                  <a:schemeClr val="bg1"/>
                </a:solidFill>
              </a:rPr>
              <a:t>НАСЛАЖДАЙТЕСЬ ВКУСОМ!</a:t>
            </a:r>
          </a:p>
          <a:p>
            <a:pPr fontAlgn="ctr"/>
            <a:r>
              <a:rPr lang="ru-RU" dirty="0">
                <a:solidFill>
                  <a:schemeClr val="bg1"/>
                </a:solidFill>
              </a:rPr>
              <a:t>Получите удовольствие и неоспоримую пользу от натуральных фермерских продуктов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!</a:t>
            </a:r>
            <a:endParaRPr lang="ru-RU" b="0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981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asfokus.ru/images/photos/medium/5df281bec69723415e88470ad78d899a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 descr="Люди с документами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50000"/>
              <a:alpha val="69999"/>
            </a:schemeClr>
          </a:solidFill>
        </p:spPr>
        <p:txBody>
          <a:bodyPr wrap="square" lIns="0" tIns="0" rIns="0" bIns="0" rtlCol="0"/>
          <a:lstStyle/>
          <a:p>
            <a:pPr marL="285750" indent="-285750" rt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endParaRPr lang="ru-RU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276001" y="2894900"/>
            <a:ext cx="3137050" cy="114113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1626393"/>
            <a:ext cx="5452866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5000" dirty="0" smtClean="0">
                <a:solidFill>
                  <a:schemeClr val="bg1"/>
                </a:solidFill>
              </a:rPr>
              <a:t>БЛАГОДАРИМ ЗА ВНИМАНИЕ !</a:t>
            </a:r>
            <a:endParaRPr lang="ru-RU" sz="5000" dirty="0"/>
          </a:p>
        </p:txBody>
      </p:sp>
      <p:sp>
        <p:nvSpPr>
          <p:cNvPr id="7" name="Номер слайда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88" y="2064773"/>
            <a:ext cx="2563091" cy="27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5087613_TF45022061.potx" id="{E4228E3D-31EB-4C93-9BAE-40586F136B96}" vid="{AD43D1E4-F564-44FC-861C-BD6D3C11BE1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118CE8-9293-4220-BA3B-5D353B13ABC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Маркетинговый план в сфере профессиональных услуг</Template>
  <TotalTime>895</TotalTime>
  <Words>418</Words>
  <Application>Microsoft Office PowerPoint</Application>
  <PresentationFormat>Произвольный</PresentationFormat>
  <Paragraphs>89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ФЕРМЕРСКОЕ ХОЗЯЙСТВО</vt:lpstr>
      <vt:lpstr>Стартовые инвестиции и денежные потоки</vt:lpstr>
      <vt:lpstr>Проект А</vt:lpstr>
      <vt:lpstr>Проект Б</vt:lpstr>
      <vt:lpstr>Проект В</vt:lpstr>
      <vt:lpstr>Здоровые животные – качественная продукция</vt:lpstr>
      <vt:lpstr>Наша продукция</vt:lpstr>
      <vt:lpstr>БЛАГОДАРИМ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ФЕРМЕРСКОЕ ХОЗЯЙСТВО</dc:title>
  <dc:creator>User</dc:creator>
  <cp:lastModifiedBy>Пользователь</cp:lastModifiedBy>
  <cp:revision>40</cp:revision>
  <dcterms:created xsi:type="dcterms:W3CDTF">2023-10-25T07:44:59Z</dcterms:created>
  <dcterms:modified xsi:type="dcterms:W3CDTF">2023-10-28T06:26:00Z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