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9" r:id="rId6"/>
    <p:sldId id="258" r:id="rId7"/>
    <p:sldId id="270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</p:sldIdLst>
  <p:sldSz cx="9144000" cy="6858000" type="screen4x3"/>
  <p:notesSz cx="6797675" cy="9926638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80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5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43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174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9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52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64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21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11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2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6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C6AA8-DFB6-488F-824C-C8B3C869B9D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3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ook Antiqua" panose="02040602050305030304" pitchFamily="18" charset="0"/>
              </a:rPr>
              <a:t>Использование </a:t>
            </a:r>
            <a:br>
              <a:rPr lang="ru-RU" dirty="0" smtClean="0">
                <a:latin typeface="Book Antiqua" panose="02040602050305030304" pitchFamily="18" charset="0"/>
              </a:rPr>
            </a:br>
            <a:r>
              <a:rPr lang="en-US" b="1" dirty="0" smtClean="0">
                <a:latin typeface="Book Antiqua" panose="02040602050305030304" pitchFamily="18" charset="0"/>
              </a:rPr>
              <a:t>Web</a:t>
            </a:r>
            <a:r>
              <a:rPr lang="ru-RU" b="1" dirty="0" smtClean="0">
                <a:latin typeface="Book Antiqua" panose="02040602050305030304" pitchFamily="18" charset="0"/>
              </a:rPr>
              <a:t>-сервисов 2.0</a:t>
            </a:r>
            <a:r>
              <a:rPr lang="ru-RU" dirty="0" smtClean="0">
                <a:latin typeface="Book Antiqua" panose="02040602050305030304" pitchFamily="18" charset="0"/>
              </a:rPr>
              <a:t/>
            </a:r>
            <a:br>
              <a:rPr lang="ru-RU" dirty="0" smtClean="0">
                <a:latin typeface="Book Antiqua" panose="02040602050305030304" pitchFamily="18" charset="0"/>
              </a:rPr>
            </a:br>
            <a:r>
              <a:rPr lang="ru-RU" dirty="0" smtClean="0">
                <a:latin typeface="Book Antiqua" panose="02040602050305030304" pitchFamily="18" charset="0"/>
              </a:rPr>
              <a:t>педагогом дополнительного образования </a:t>
            </a:r>
            <a:br>
              <a:rPr lang="ru-RU" dirty="0" smtClean="0">
                <a:latin typeface="Book Antiqua" panose="02040602050305030304" pitchFamily="18" charset="0"/>
              </a:rPr>
            </a:br>
            <a:r>
              <a:rPr lang="ru-RU" dirty="0" smtClean="0">
                <a:latin typeface="Book Antiqua" panose="02040602050305030304" pitchFamily="18" charset="0"/>
              </a:rPr>
              <a:t>в образовательном процессе</a:t>
            </a:r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7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pic>
        <p:nvPicPr>
          <p:cNvPr id="1026" name="Picture 2" descr="C:\Users\cdt01\Downloads\ребус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041" y="3429000"/>
            <a:ext cx="265450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39276" y="2318381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http</a:t>
            </a:r>
            <a:r>
              <a:rPr lang="ru-RU" sz="4000" b="1" dirty="0" smtClean="0"/>
              <a:t>://</a:t>
            </a:r>
            <a:r>
              <a:rPr lang="en-US" sz="4000" b="1" dirty="0" smtClean="0"/>
              <a:t>rebus1.com</a:t>
            </a:r>
            <a:endParaRPr lang="ru-RU" sz="4000" b="1" dirty="0"/>
          </a:p>
        </p:txBody>
      </p:sp>
      <p:pic>
        <p:nvPicPr>
          <p:cNvPr id="1027" name="Picture 3" descr="C:\Users\cdt01\Downloads\2022-03-30_09-44-2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11585"/>
            <a:ext cx="2969867" cy="76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4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4596" y="2311585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http</a:t>
            </a:r>
            <a:r>
              <a:rPr lang="ru-RU" sz="4000" b="1" dirty="0" smtClean="0"/>
              <a:t>://</a:t>
            </a:r>
            <a:r>
              <a:rPr lang="en-US" sz="4000" b="1" dirty="0" smtClean="0"/>
              <a:t>puzzlecup.com</a:t>
            </a:r>
            <a:endParaRPr lang="ru-RU" sz="4000" b="1" dirty="0"/>
          </a:p>
        </p:txBody>
      </p:sp>
      <p:pic>
        <p:nvPicPr>
          <p:cNvPr id="2050" name="Picture 2" descr="C:\Users\cdt01\Downloads\кроссворд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21" y="3356992"/>
            <a:ext cx="2808312" cy="278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dt01\Downloads\2022-03-30_09-46-5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80" y="1990149"/>
            <a:ext cx="2212130" cy="1150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8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6721" y="2311585"/>
            <a:ext cx="556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http</a:t>
            </a:r>
            <a:r>
              <a:rPr lang="ru-RU" sz="4000" b="1" dirty="0" smtClean="0"/>
              <a:t>://</a:t>
            </a:r>
            <a:r>
              <a:rPr lang="en-US" sz="4000" b="1" dirty="0" smtClean="0"/>
              <a:t>jigsawplanet.com</a:t>
            </a:r>
            <a:endParaRPr lang="ru-RU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23911"/>
            <a:ext cx="1455407" cy="145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cdt01\Downloads\пазл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588" y="3486180"/>
            <a:ext cx="2617407" cy="265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60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6721" y="2311585"/>
            <a:ext cx="556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http</a:t>
            </a:r>
            <a:r>
              <a:rPr lang="ru-RU" sz="4000" b="1" dirty="0" smtClean="0"/>
              <a:t>://</a:t>
            </a:r>
            <a:r>
              <a:rPr lang="en-US" sz="4000" b="1" dirty="0" smtClean="0"/>
              <a:t>wordart.com</a:t>
            </a:r>
            <a:endParaRPr lang="ru-RU" sz="4000" b="1" dirty="0"/>
          </a:p>
        </p:txBody>
      </p:sp>
      <p:pic>
        <p:nvPicPr>
          <p:cNvPr id="4098" name="Picture 2" descr="C:\Users\cdt01\Downloads\2022-03-30_09-51-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4" y="2077680"/>
            <a:ext cx="2767184" cy="117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cdt01\Downloads\облако слов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158" y="3429000"/>
            <a:ext cx="2701776" cy="279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6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6721" y="2311585"/>
            <a:ext cx="556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http</a:t>
            </a:r>
            <a:r>
              <a:rPr lang="ru-RU" sz="4000" b="1" dirty="0" smtClean="0"/>
              <a:t>://</a:t>
            </a:r>
            <a:r>
              <a:rPr lang="en-US" sz="4000" b="1" dirty="0" smtClean="0"/>
              <a:t>quizziz.com</a:t>
            </a:r>
            <a:endParaRPr lang="ru-RU" sz="4000" b="1" dirty="0"/>
          </a:p>
        </p:txBody>
      </p:sp>
      <p:pic>
        <p:nvPicPr>
          <p:cNvPr id="5122" name="Picture 2" descr="C:\Users\cdt01\Downloads\викторины, игр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840" y="3294770"/>
            <a:ext cx="2717748" cy="283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cdt01\Downloads\2022-03-30_09-54-3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0" y="1971167"/>
            <a:ext cx="2679970" cy="126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5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47865" y="2295615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http</a:t>
            </a:r>
            <a:r>
              <a:rPr lang="ru-RU" sz="4000" b="1" dirty="0" smtClean="0"/>
              <a:t>://</a:t>
            </a:r>
            <a:r>
              <a:rPr lang="en-US" sz="4000" b="1" dirty="0" smtClean="0"/>
              <a:t>app.emaze</a:t>
            </a:r>
            <a:r>
              <a:rPr lang="en-US" sz="4000" b="1" dirty="0"/>
              <a:t>.</a:t>
            </a:r>
            <a:r>
              <a:rPr lang="en-US" sz="4000" b="1" dirty="0" smtClean="0"/>
              <a:t>com</a:t>
            </a:r>
            <a:endParaRPr lang="ru-RU" sz="4000" b="1" dirty="0"/>
          </a:p>
        </p:txBody>
      </p:sp>
      <p:pic>
        <p:nvPicPr>
          <p:cNvPr id="6146" name="Picture 2" descr="C:\Users\cdt01\Downloads\2022-03-30_09-56-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6768"/>
            <a:ext cx="3024337" cy="796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cdt01\Downloads\презентаци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324" y="3491437"/>
            <a:ext cx="2952328" cy="285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2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2564904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/>
              <a:t>Благодарим</a:t>
            </a:r>
            <a:r>
              <a:rPr lang="ru-RU" sz="3600" b="1" i="1" dirty="0" smtClean="0"/>
              <a:t> </a:t>
            </a:r>
            <a:r>
              <a:rPr lang="ru-RU" sz="4800" b="1" i="1" dirty="0" smtClean="0"/>
              <a:t>за внимание!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37801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3600" i="1" dirty="0" smtClean="0">
                <a:latin typeface="Book Antiqua" panose="02040602050305030304" pitchFamily="18" charset="0"/>
                <a:ea typeface="Batang" panose="02030600000101010101" pitchFamily="18" charset="-127"/>
              </a:rPr>
              <a:t>Учитель живет до тех пор, пока</a:t>
            </a:r>
          </a:p>
          <a:p>
            <a:pPr marL="0" indent="0" algn="r">
              <a:buNone/>
            </a:pPr>
            <a:r>
              <a:rPr lang="ru-RU" sz="3600" i="1" dirty="0" smtClean="0">
                <a:latin typeface="Book Antiqua" panose="02040602050305030304" pitchFamily="18" charset="0"/>
                <a:ea typeface="Batang" panose="02030600000101010101" pitchFamily="18" charset="-127"/>
              </a:rPr>
              <a:t>учится, как только он перестает </a:t>
            </a:r>
          </a:p>
          <a:p>
            <a:pPr marL="0" indent="0" algn="r">
              <a:buNone/>
            </a:pPr>
            <a:r>
              <a:rPr lang="ru-RU" sz="3600" i="1" dirty="0" smtClean="0">
                <a:latin typeface="Book Antiqua" panose="02040602050305030304" pitchFamily="18" charset="0"/>
                <a:ea typeface="Batang" panose="02030600000101010101" pitchFamily="18" charset="-127"/>
              </a:rPr>
              <a:t>учиться, в нем умирает учитель.</a:t>
            </a:r>
          </a:p>
          <a:p>
            <a:pPr marL="0" indent="0" algn="r">
              <a:buNone/>
            </a:pPr>
            <a:r>
              <a:rPr lang="ru-RU" sz="4000" b="1" i="1" dirty="0" smtClean="0"/>
              <a:t>К.Д. Ушинский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241708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Дистанционные курсы </a:t>
            </a:r>
            <a:br>
              <a:rPr lang="ru-RU" sz="4000" b="1" dirty="0" smtClean="0"/>
            </a:br>
            <a:r>
              <a:rPr lang="ru-RU" sz="4000" b="1" dirty="0" smtClean="0"/>
              <a:t>МОИРО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i="1" dirty="0" smtClean="0">
                <a:latin typeface="Book Antiqua" panose="02040602050305030304" pitchFamily="18" charset="0"/>
              </a:rPr>
              <a:t>«Облачные сервисы </a:t>
            </a:r>
          </a:p>
          <a:p>
            <a:pPr marL="0" indent="0" algn="ctr">
              <a:buNone/>
            </a:pPr>
            <a:r>
              <a:rPr lang="ru-RU" sz="4000" i="1" dirty="0" smtClean="0">
                <a:latin typeface="Book Antiqua" panose="02040602050305030304" pitchFamily="18" charset="0"/>
              </a:rPr>
              <a:t>и </a:t>
            </a:r>
          </a:p>
          <a:p>
            <a:pPr marL="0" indent="0" algn="ctr">
              <a:buNone/>
            </a:pPr>
            <a:r>
              <a:rPr lang="ru-RU" sz="4000" i="1" dirty="0" smtClean="0">
                <a:latin typeface="Book Antiqua" panose="02040602050305030304" pitchFamily="18" charset="0"/>
              </a:rPr>
              <a:t>мобильные технологии </a:t>
            </a:r>
          </a:p>
          <a:p>
            <a:pPr marL="0" indent="0" algn="ctr">
              <a:buNone/>
            </a:pPr>
            <a:r>
              <a:rPr lang="ru-RU" sz="4000" i="1" dirty="0" smtClean="0">
                <a:latin typeface="Book Antiqua" panose="02040602050305030304" pitchFamily="18" charset="0"/>
              </a:rPr>
              <a:t>в современном образовательном пространстве»</a:t>
            </a:r>
            <a:endParaRPr lang="ru-RU" sz="40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6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052736"/>
            <a:ext cx="517048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313" y="101823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Содержание</a:t>
            </a:r>
            <a:endParaRPr lang="ru-RU" sz="4000" dirty="0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1941882" y="1387698"/>
            <a:ext cx="613993" cy="837738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616075" y="4876800"/>
            <a:ext cx="1069976" cy="91621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555875" y="1384106"/>
            <a:ext cx="65405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11450" y="579301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673350" y="28194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9550" y="3581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673350" y="42672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pic>
          <p:nvPicPr>
            <p:cNvPr id="20" name="Picture 19" descr="mark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352800" y="1828800"/>
            <a:ext cx="5105400" cy="609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930731" y="1076330"/>
            <a:ext cx="36964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Электронные библиотечные ресурсы </a:t>
            </a:r>
          </a:p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педагогической направленности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3352800" y="2578099"/>
            <a:ext cx="5105400" cy="64633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110391" y="1876055"/>
            <a:ext cx="372018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Использование облачных технологий </a:t>
            </a:r>
          </a:p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на уроках с учащимися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gray">
          <a:xfrm>
            <a:off x="3349625" y="3321050"/>
            <a:ext cx="5105400" cy="66155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1700" dirty="0" smtClean="0"/>
              <a:t>Возможности программы </a:t>
            </a:r>
            <a:r>
              <a:rPr lang="en-US" sz="1700" dirty="0" err="1" smtClean="0"/>
              <a:t>ISpring</a:t>
            </a:r>
            <a:r>
              <a:rPr lang="en-US" sz="1700" dirty="0" smtClean="0"/>
              <a:t> Suite </a:t>
            </a:r>
            <a:r>
              <a:rPr lang="ru-RU" sz="1700" dirty="0" smtClean="0"/>
              <a:t>и траектории </a:t>
            </a:r>
          </a:p>
          <a:p>
            <a:pPr algn="ctr"/>
            <a:r>
              <a:rPr lang="ru-RU" sz="1700" dirty="0" smtClean="0"/>
              <a:t>использования в образовательном процессе</a:t>
            </a:r>
            <a:endParaRPr lang="ru-RU" sz="170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15373" y="2616884"/>
            <a:ext cx="436125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Структура и использование сервисов </a:t>
            </a:r>
            <a:r>
              <a:rPr lang="en-US" sz="1700" dirty="0" smtClean="0">
                <a:solidFill>
                  <a:srgbClr val="000000"/>
                </a:solidFill>
              </a:rPr>
              <a:t>Google </a:t>
            </a:r>
            <a:endParaRPr lang="ru-RU" sz="1700" dirty="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в образовательном пространстве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gray">
          <a:xfrm>
            <a:off x="3263900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gray">
          <a:xfrm>
            <a:off x="3276600" y="271145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gray">
          <a:xfrm>
            <a:off x="3276600" y="34671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gray">
          <a:xfrm>
            <a:off x="3352800" y="4052888"/>
            <a:ext cx="5105400" cy="6295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683662" y="4036109"/>
            <a:ext cx="423353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700" dirty="0" smtClean="0">
                <a:solidFill>
                  <a:srgbClr val="000000"/>
                </a:solidFill>
              </a:rPr>
              <a:t>Blogger </a:t>
            </a:r>
            <a:r>
              <a:rPr lang="ru-RU" sz="1700" dirty="0" smtClean="0">
                <a:solidFill>
                  <a:srgbClr val="000000"/>
                </a:solidFill>
              </a:rPr>
              <a:t>как электронный образовательный </a:t>
            </a:r>
          </a:p>
          <a:p>
            <a:pPr algn="ctr" eaLnBrk="0" hangingPunct="0"/>
            <a:r>
              <a:rPr lang="ru-RU" sz="1700" dirty="0" smtClean="0">
                <a:solidFill>
                  <a:srgbClr val="000000"/>
                </a:solidFill>
              </a:rPr>
              <a:t>ресурс педагога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gray">
          <a:xfrm>
            <a:off x="3263900" y="4191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gray">
          <a:xfrm>
            <a:off x="3352800" y="48418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608517" y="4904859"/>
            <a:ext cx="458080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1700" dirty="0" smtClean="0">
                <a:solidFill>
                  <a:srgbClr val="000000"/>
                </a:solidFill>
              </a:rPr>
              <a:t>Использование </a:t>
            </a:r>
            <a:r>
              <a:rPr lang="en-US" sz="1700" dirty="0" smtClean="0">
                <a:solidFill>
                  <a:srgbClr val="000000"/>
                </a:solidFill>
              </a:rPr>
              <a:t>Google</a:t>
            </a:r>
            <a:r>
              <a:rPr lang="be-BY" sz="1700" dirty="0" smtClean="0">
                <a:solidFill>
                  <a:srgbClr val="000000"/>
                </a:solidFill>
              </a:rPr>
              <a:t> </a:t>
            </a:r>
            <a:r>
              <a:rPr lang="ru-RU" sz="1700" dirty="0" smtClean="0">
                <a:solidFill>
                  <a:srgbClr val="000000"/>
                </a:solidFill>
              </a:rPr>
              <a:t>Сайта в работе педагога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gray">
          <a:xfrm>
            <a:off x="3276600" y="4975225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974" y="5529485"/>
            <a:ext cx="51704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50135"/>
            <a:ext cx="2984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9976" y="5529485"/>
            <a:ext cx="385868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dirty="0" smtClean="0"/>
              <a:t>Использование сервиса </a:t>
            </a:r>
            <a:r>
              <a:rPr lang="en-US" sz="1700" dirty="0" smtClean="0"/>
              <a:t>Online Test Pad </a:t>
            </a:r>
            <a:endParaRPr lang="ru-RU" sz="1700" dirty="0" smtClean="0"/>
          </a:p>
          <a:p>
            <a:pPr algn="ctr"/>
            <a:r>
              <a:rPr lang="ru-RU" sz="1700" dirty="0" smtClean="0"/>
              <a:t>в образовательном процессе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1244823"/>
            <a:ext cx="2984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96848">
            <a:off x="2499342" y="1957922"/>
            <a:ext cx="708427" cy="604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01183">
            <a:off x="2399442" y="4357576"/>
            <a:ext cx="920302" cy="971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157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Продукты, созданные во время дистанционного обучения</a:t>
            </a:r>
            <a:endParaRPr lang="ru-RU" sz="4000" b="1" dirty="0"/>
          </a:p>
        </p:txBody>
      </p:sp>
      <p:pic>
        <p:nvPicPr>
          <p:cNvPr id="9218" name="Picture 2" descr="C:\Users\cdt01\Downloads\2022-03-30_10-13-4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69669"/>
            <a:ext cx="1432536" cy="144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2348880"/>
            <a:ext cx="1974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Логотип для сайта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99323" y="2348880"/>
            <a:ext cx="2508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Сайт по русскому языку</a:t>
            </a:r>
            <a:endParaRPr lang="ru-RU" dirty="0"/>
          </a:p>
        </p:txBody>
      </p:sp>
      <p:pic>
        <p:nvPicPr>
          <p:cNvPr id="9220" name="Picture 4" descr="C:\Users\cdt01\Desktop\изображение_viber_2022-03-30_10-20-27-17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75" y="2718212"/>
            <a:ext cx="1392469" cy="13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:\Users\cdt01\Downloads\2022-03-30_10-24-5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545" y="2771508"/>
            <a:ext cx="1337708" cy="141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13907" y="2418363"/>
            <a:ext cx="3120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Тест </a:t>
            </a:r>
            <a:r>
              <a:rPr lang="ru-RU" dirty="0"/>
              <a:t>в </a:t>
            </a:r>
            <a:r>
              <a:rPr lang="ru-RU" dirty="0" smtClean="0"/>
              <a:t>сервисе </a:t>
            </a:r>
            <a:r>
              <a:rPr lang="en-US" dirty="0"/>
              <a:t>Online Test Pad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224" name="Picture 8" descr="C:\Users\cdt01\Downloads\2022-03-30_10-21-49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47" y="4869160"/>
            <a:ext cx="1469107" cy="146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31117" y="4499828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</a:t>
            </a:r>
            <a:r>
              <a:rPr lang="ru-RU" dirty="0" smtClean="0"/>
              <a:t>форма</a:t>
            </a:r>
            <a:endParaRPr lang="ru-RU" dirty="0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01" y="4925288"/>
            <a:ext cx="2411760" cy="13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951876" y="4227503"/>
            <a:ext cx="2368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в совместной </a:t>
            </a:r>
          </a:p>
          <a:p>
            <a:r>
              <a:rPr lang="en-US" dirty="0" smtClean="0"/>
              <a:t>Google </a:t>
            </a:r>
            <a:r>
              <a:rPr lang="ru-RU" dirty="0" smtClean="0"/>
              <a:t>презентации</a:t>
            </a:r>
            <a:endParaRPr lang="ru-RU" dirty="0"/>
          </a:p>
          <a:p>
            <a:endParaRPr lang="ru-RU" dirty="0"/>
          </a:p>
        </p:txBody>
      </p:sp>
      <p:pic>
        <p:nvPicPr>
          <p:cNvPr id="9226" name="Picture 10" descr="C:\Users\cdt01\Downloads\2022-03-30_10-41-08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869159"/>
            <a:ext cx="1386045" cy="139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713907" y="4278957"/>
            <a:ext cx="3306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Тест, Интерактивный диалог, </a:t>
            </a:r>
          </a:p>
          <a:p>
            <a:r>
              <a:rPr lang="ru-RU" dirty="0" smtClean="0"/>
              <a:t>глоссарий, книга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err="1" smtClean="0"/>
              <a:t>Ispring</a:t>
            </a:r>
            <a:r>
              <a:rPr lang="ru-RU" dirty="0" smtClean="0"/>
              <a:t> </a:t>
            </a:r>
            <a:r>
              <a:rPr lang="en-US" dirty="0" smtClean="0"/>
              <a:t>Suite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839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1794729" y="3898738"/>
            <a:ext cx="376237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gray">
          <a:xfrm>
            <a:off x="1794727" y="5376667"/>
            <a:ext cx="376238" cy="347662"/>
          </a:xfrm>
          <a:prstGeom prst="rightArrow">
            <a:avLst>
              <a:gd name="adj1" fmla="val 50000"/>
              <a:gd name="adj2" fmla="val 45091"/>
            </a:avLst>
          </a:prstGeom>
          <a:solidFill>
            <a:srgbClr val="FEF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gray">
          <a:xfrm>
            <a:off x="1794728" y="2367855"/>
            <a:ext cx="376237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559636"/>
            <a:ext cx="756084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222222"/>
                </a:solidFill>
                <a:latin typeface="Georgia"/>
              </a:rPr>
              <a:t>Сервисы Веб 2.0</a:t>
            </a:r>
            <a:r>
              <a:rPr lang="ru-RU" sz="2000" dirty="0">
                <a:solidFill>
                  <a:srgbClr val="222222"/>
                </a:solidFill>
                <a:latin typeface="Georgia"/>
              </a:rPr>
              <a:t> – это второе поколение сетевых сервисов Интернета, которые позволяют пользователям создавать в Сети и использовать информационные ресурсы. С помощью Веб 2.0 можно организовать следующую коллективную деятельность: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rgbClr val="222222"/>
              </a:solidFill>
              <a:latin typeface="Georgia"/>
            </a:endParaRP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22222"/>
                </a:solidFill>
                <a:latin typeface="times new roman"/>
              </a:rPr>
              <a:t>совместный </a:t>
            </a:r>
            <a:r>
              <a:rPr lang="ru-RU" sz="2000" dirty="0">
                <a:solidFill>
                  <a:srgbClr val="222222"/>
                </a:solidFill>
                <a:latin typeface="times new roman"/>
              </a:rPr>
              <a:t>поиск;</a:t>
            </a:r>
            <a:endParaRPr lang="ru-RU" sz="2000" dirty="0">
              <a:solidFill>
                <a:srgbClr val="222222"/>
              </a:solidFill>
              <a:latin typeface="Georgia"/>
            </a:endParaRP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22222"/>
                </a:solidFill>
                <a:latin typeface="times new roman"/>
              </a:rPr>
              <a:t>совместное </a:t>
            </a:r>
            <a:r>
              <a:rPr lang="ru-RU" sz="2000" dirty="0">
                <a:solidFill>
                  <a:srgbClr val="222222"/>
                </a:solidFill>
                <a:latin typeface="times new roman"/>
              </a:rPr>
              <a:t>хранение закладок;</a:t>
            </a:r>
            <a:endParaRPr lang="ru-RU" sz="2000" dirty="0">
              <a:solidFill>
                <a:srgbClr val="222222"/>
              </a:solidFill>
              <a:latin typeface="Georgia"/>
            </a:endParaRP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22222"/>
                </a:solidFill>
                <a:latin typeface="times new roman"/>
              </a:rPr>
              <a:t>создание </a:t>
            </a:r>
            <a:r>
              <a:rPr lang="ru-RU" sz="2000" dirty="0">
                <a:solidFill>
                  <a:srgbClr val="222222"/>
                </a:solidFill>
                <a:latin typeface="times new roman"/>
              </a:rPr>
              <a:t>совместное медиа-использование материалов и (фотографий, видео, аудиозаписей...);</a:t>
            </a:r>
            <a:endParaRPr lang="ru-RU" sz="2000" dirty="0">
              <a:solidFill>
                <a:srgbClr val="222222"/>
              </a:solidFill>
              <a:latin typeface="Georgia"/>
            </a:endParaRP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22222"/>
                </a:solidFill>
                <a:latin typeface="times new roman"/>
              </a:rPr>
              <a:t>совместное </a:t>
            </a:r>
            <a:r>
              <a:rPr lang="ru-RU" sz="2000" dirty="0">
                <a:solidFill>
                  <a:srgbClr val="222222"/>
                </a:solidFill>
                <a:latin typeface="times new roman"/>
              </a:rPr>
              <a:t>создание и редактирование гипертекстов;</a:t>
            </a:r>
            <a:endParaRPr lang="ru-RU" sz="2000" dirty="0">
              <a:solidFill>
                <a:srgbClr val="222222"/>
              </a:solidFill>
              <a:latin typeface="Georgia"/>
            </a:endParaRP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22222"/>
                </a:solidFill>
                <a:latin typeface="times new roman"/>
              </a:rPr>
              <a:t>совместное </a:t>
            </a:r>
            <a:r>
              <a:rPr lang="ru-RU" sz="2000" dirty="0">
                <a:solidFill>
                  <a:srgbClr val="222222"/>
                </a:solidFill>
                <a:latin typeface="times new roman"/>
              </a:rPr>
              <a:t>редактирование и использование в сети текстовых документов, электронных таблиц, презентаций и других документов;</a:t>
            </a:r>
            <a:endParaRPr lang="ru-RU" sz="2000" dirty="0">
              <a:solidFill>
                <a:srgbClr val="222222"/>
              </a:solidFill>
              <a:latin typeface="Georgia"/>
            </a:endParaRPr>
          </a:p>
          <a:p>
            <a:pPr marL="40005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222222"/>
                </a:solidFill>
                <a:latin typeface="times new roman"/>
              </a:rPr>
              <a:t>совместное </a:t>
            </a:r>
            <a:r>
              <a:rPr lang="ru-RU" sz="2000" dirty="0">
                <a:solidFill>
                  <a:srgbClr val="222222"/>
                </a:solidFill>
                <a:latin typeface="times new roman"/>
              </a:rPr>
              <a:t>редактирование и использование карт и схем.</a:t>
            </a:r>
            <a:endParaRPr lang="ru-RU" sz="2000" b="0" i="0" dirty="0">
              <a:solidFill>
                <a:srgbClr val="222222"/>
              </a:solidFill>
              <a:effectLst/>
              <a:latin typeface="Georgi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5373" y="764704"/>
            <a:ext cx="568549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latin typeface="Book Antiqua" panose="02040602050305030304" pitchFamily="18" charset="0"/>
                <a:ea typeface="+mj-ea"/>
                <a:cs typeface="+mj-cs"/>
              </a:rPr>
              <a:t>Web</a:t>
            </a:r>
            <a:r>
              <a:rPr lang="ru-RU" sz="4400" b="1" dirty="0" smtClean="0">
                <a:solidFill>
                  <a:prstClr val="black"/>
                </a:solidFill>
                <a:latin typeface="Book Antiqua" panose="02040602050305030304" pitchFamily="18" charset="0"/>
                <a:ea typeface="+mj-ea"/>
                <a:cs typeface="+mj-cs"/>
              </a:rPr>
              <a:t>-сервисы </a:t>
            </a:r>
            <a:r>
              <a:rPr lang="ru-RU" sz="4400" b="1" dirty="0">
                <a:solidFill>
                  <a:prstClr val="black"/>
                </a:solidFill>
                <a:latin typeface="Book Antiqua" panose="02040602050305030304" pitchFamily="18" charset="0"/>
                <a:ea typeface="+mj-ea"/>
                <a:cs typeface="+mj-cs"/>
              </a:rPr>
              <a:t>2.0</a:t>
            </a:r>
            <a:r>
              <a:rPr lang="ru-RU" sz="4400" dirty="0">
                <a:solidFill>
                  <a:prstClr val="black"/>
                </a:solidFill>
                <a:latin typeface="Book Antiqua" panose="02040602050305030304" pitchFamily="18" charset="0"/>
                <a:ea typeface="+mj-ea"/>
                <a:cs typeface="+mj-cs"/>
              </a:rPr>
              <a:t/>
            </a:r>
            <a:br>
              <a:rPr lang="ru-RU" sz="4400" dirty="0">
                <a:solidFill>
                  <a:prstClr val="black"/>
                </a:solidFill>
                <a:latin typeface="Book Antiqua" panose="02040602050305030304" pitchFamily="18" charset="0"/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8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gray">
          <a:xfrm>
            <a:off x="579130" y="4901211"/>
            <a:ext cx="1628775" cy="12985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gray">
          <a:xfrm>
            <a:off x="579797" y="3399383"/>
            <a:ext cx="1628775" cy="12985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gray">
          <a:xfrm>
            <a:off x="579797" y="1890812"/>
            <a:ext cx="1628775" cy="12985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80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Использование и внедрение </a:t>
            </a:r>
            <a:r>
              <a:rPr lang="en-US" sz="2800" dirty="0" smtClean="0"/>
              <a:t>Web-</a:t>
            </a:r>
            <a:r>
              <a:rPr lang="ru-RU" sz="2800" dirty="0"/>
              <a:t>сервисов 2.0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образовательный процесс позволяет: </a:t>
            </a:r>
            <a:endParaRPr lang="ru-RU" sz="2800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2342700" y="3418520"/>
            <a:ext cx="5457825" cy="13049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1794729" y="3898738"/>
            <a:ext cx="376237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ltGray">
          <a:xfrm>
            <a:off x="2329974" y="4916601"/>
            <a:ext cx="5422900" cy="131445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gray">
          <a:xfrm>
            <a:off x="1794727" y="5376667"/>
            <a:ext cx="376238" cy="347662"/>
          </a:xfrm>
          <a:prstGeom prst="rightArrow">
            <a:avLst>
              <a:gd name="adj1" fmla="val 50000"/>
              <a:gd name="adj2" fmla="val 45091"/>
            </a:avLst>
          </a:prstGeom>
          <a:solidFill>
            <a:srgbClr val="FEF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gray">
          <a:xfrm>
            <a:off x="2339752" y="1916832"/>
            <a:ext cx="5457825" cy="13049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hlink">
                  <a:alpha val="80000"/>
                </a:schemeClr>
              </a:gs>
              <a:gs pos="100000">
                <a:schemeClr val="hlink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gray">
          <a:xfrm>
            <a:off x="1794728" y="2367855"/>
            <a:ext cx="376237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Freeform 14"/>
          <p:cNvSpPr>
            <a:spLocks/>
          </p:cNvSpPr>
          <p:nvPr/>
        </p:nvSpPr>
        <p:spPr bwMode="gray">
          <a:xfrm>
            <a:off x="598978" y="1901820"/>
            <a:ext cx="811213" cy="649288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48627"/>
                  <a:invGamma/>
                </a:schemeClr>
              </a:gs>
              <a:gs pos="50000">
                <a:schemeClr val="hlink">
                  <a:alpha val="0"/>
                </a:schemeClr>
              </a:gs>
              <a:gs pos="100000">
                <a:schemeClr val="hlink">
                  <a:gamma/>
                  <a:tint val="48627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Freeform 16"/>
          <p:cNvSpPr>
            <a:spLocks/>
          </p:cNvSpPr>
          <p:nvPr/>
        </p:nvSpPr>
        <p:spPr bwMode="gray">
          <a:xfrm>
            <a:off x="598978" y="3418520"/>
            <a:ext cx="811213" cy="649288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48627"/>
                  <a:invGamma/>
                </a:schemeClr>
              </a:gs>
              <a:gs pos="50000">
                <a:schemeClr val="folHlink">
                  <a:alpha val="0"/>
                </a:schemeClr>
              </a:gs>
              <a:gs pos="100000">
                <a:schemeClr val="folHlink">
                  <a:gamma/>
                  <a:tint val="48627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Freeform 18"/>
          <p:cNvSpPr>
            <a:spLocks/>
          </p:cNvSpPr>
          <p:nvPr/>
        </p:nvSpPr>
        <p:spPr bwMode="gray">
          <a:xfrm>
            <a:off x="598978" y="4914435"/>
            <a:ext cx="811213" cy="649287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48627"/>
                  <a:invGamma/>
                </a:schemeClr>
              </a:gs>
              <a:gs pos="50000">
                <a:schemeClr val="accent2">
                  <a:alpha val="0"/>
                </a:schemeClr>
              </a:gs>
              <a:gs pos="100000">
                <a:schemeClr val="accent2">
                  <a:gamma/>
                  <a:tint val="48627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black">
          <a:xfrm>
            <a:off x="2816278" y="2278489"/>
            <a:ext cx="39322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b="1" dirty="0" smtClean="0">
                <a:solidFill>
                  <a:srgbClr val="000000"/>
                </a:solidFill>
              </a:rPr>
              <a:t>Разнообразить занятия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black">
          <a:xfrm>
            <a:off x="2728051" y="3633171"/>
            <a:ext cx="524413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 smtClean="0">
                <a:solidFill>
                  <a:srgbClr val="000000"/>
                </a:solidFill>
              </a:rPr>
              <a:t>Обучать на практике владению информационными технологиями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black">
          <a:xfrm>
            <a:off x="2816278" y="5158327"/>
            <a:ext cx="471762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 smtClean="0">
                <a:solidFill>
                  <a:srgbClr val="000000"/>
                </a:solidFill>
              </a:rPr>
              <a:t>Расширять возможности преподавания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8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08" y="1556792"/>
            <a:ext cx="2304256" cy="122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676" y="1566918"/>
            <a:ext cx="4928327" cy="1240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2" y="2868945"/>
            <a:ext cx="2304256" cy="157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87" y="2920043"/>
            <a:ext cx="4946416" cy="147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3" y="4494218"/>
            <a:ext cx="2307612" cy="176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87" y="4569734"/>
            <a:ext cx="4953511" cy="163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2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764" y="4621389"/>
            <a:ext cx="5165182" cy="1776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20771"/>
            <a:ext cx="8229600" cy="1143000"/>
          </a:xfrm>
        </p:spPr>
        <p:txBody>
          <a:bodyPr/>
          <a:lstStyle/>
          <a:p>
            <a:r>
              <a:rPr lang="ru-RU" dirty="0" smtClean="0"/>
              <a:t>Популярные </a:t>
            </a:r>
            <a:r>
              <a:rPr lang="en-US" dirty="0" smtClean="0"/>
              <a:t>Web-</a:t>
            </a:r>
            <a:r>
              <a:rPr lang="ru-RU" dirty="0" smtClean="0"/>
              <a:t>сервисы </a:t>
            </a:r>
            <a:r>
              <a:rPr lang="ru-RU" dirty="0"/>
              <a:t>2.0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61" y="1685110"/>
            <a:ext cx="2173639" cy="122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61" y="3029536"/>
            <a:ext cx="2160240" cy="151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61" y="4678445"/>
            <a:ext cx="2160240" cy="169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79" y="1685110"/>
            <a:ext cx="5134568" cy="126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378" y="3011661"/>
            <a:ext cx="5134568" cy="1529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9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aebb726562c8ca1163faa8bc2aa3fe3983324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201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Использование  Web-сервисов 2.0 педагогом дополнительного образования  в образовательном процессе</vt:lpstr>
      <vt:lpstr>Презентация PowerPoint</vt:lpstr>
      <vt:lpstr>Дистанционные курсы  МОИРО</vt:lpstr>
      <vt:lpstr>Содержание</vt:lpstr>
      <vt:lpstr>Продукты, созданные во время дистанционного обучения</vt:lpstr>
      <vt:lpstr>Презентация PowerPoint</vt:lpstr>
      <vt:lpstr>Использование и внедрение Web-сервисов 2.0  в образовательный процесс позволяет: </vt:lpstr>
      <vt:lpstr>Популярные Web-сервисы 2.0 </vt:lpstr>
      <vt:lpstr>Популярные Web-сервисы 2.0 </vt:lpstr>
      <vt:lpstr>Популярные Web-сервисы 2.0 </vt:lpstr>
      <vt:lpstr>Популярные Web-сервисы 2.0 </vt:lpstr>
      <vt:lpstr>Популярные Web-сервисы 2.0 </vt:lpstr>
      <vt:lpstr>Популярные Web-сервисы 2.0 </vt:lpstr>
      <vt:lpstr>Популярные Web-сервисы 2.0 </vt:lpstr>
      <vt:lpstr>Популярные Web-сервисы 2.0 </vt:lpstr>
      <vt:lpstr>Презентация PowerPoint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Желто-синие завихрения</dc:title>
  <dc:creator>obstinate</dc:creator>
  <dc:description>Шаблон презентации с сайта http://presentation-creation.ru/</dc:description>
  <cp:lastModifiedBy>cdt01</cp:lastModifiedBy>
  <cp:revision>25</cp:revision>
  <cp:lastPrinted>2022-03-30T08:19:55Z</cp:lastPrinted>
  <dcterms:created xsi:type="dcterms:W3CDTF">2017-10-03T08:49:35Z</dcterms:created>
  <dcterms:modified xsi:type="dcterms:W3CDTF">2022-03-30T08:21:47Z</dcterms:modified>
</cp:coreProperties>
</file>