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1200"/>
            <a:ext cx="4457700" cy="6845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90500"/>
            <a:ext cx="6609080" cy="1352550"/>
          </a:xfrm>
          <a:custGeom>
            <a:avLst/>
            <a:gdLst/>
            <a:ahLst/>
            <a:cxnLst/>
            <a:rect l="l" t="t" r="r" b="b"/>
            <a:pathLst>
              <a:path w="6609080" h="1352550">
                <a:moveTo>
                  <a:pt x="6608953" y="0"/>
                </a:moveTo>
                <a:lnTo>
                  <a:pt x="0" y="0"/>
                </a:lnTo>
                <a:lnTo>
                  <a:pt x="0" y="1352053"/>
                </a:lnTo>
                <a:lnTo>
                  <a:pt x="6608953" y="1352053"/>
                </a:lnTo>
                <a:lnTo>
                  <a:pt x="6608953" y="0"/>
                </a:lnTo>
                <a:close/>
              </a:path>
            </a:pathLst>
          </a:custGeom>
          <a:solidFill>
            <a:srgbClr val="00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3063" y="520700"/>
            <a:ext cx="9947273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600" y="355600"/>
            <a:ext cx="9982200" cy="6845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235700" y="2209800"/>
            <a:ext cx="4455160" cy="3780154"/>
          </a:xfrm>
          <a:custGeom>
            <a:avLst/>
            <a:gdLst/>
            <a:ahLst/>
            <a:cxnLst/>
            <a:rect l="l" t="t" r="r" b="b"/>
            <a:pathLst>
              <a:path w="4455159" h="3780154">
                <a:moveTo>
                  <a:pt x="4455020" y="0"/>
                </a:moveTo>
                <a:lnTo>
                  <a:pt x="0" y="0"/>
                </a:lnTo>
                <a:lnTo>
                  <a:pt x="0" y="3779939"/>
                </a:lnTo>
                <a:lnTo>
                  <a:pt x="4455020" y="3779939"/>
                </a:lnTo>
                <a:lnTo>
                  <a:pt x="4455020" y="0"/>
                </a:lnTo>
                <a:close/>
              </a:path>
            </a:pathLst>
          </a:custGeom>
          <a:solidFill>
            <a:srgbClr val="00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10275" y="101600"/>
            <a:ext cx="288290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650" y="2560320"/>
            <a:ext cx="9436100" cy="372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3400" cy="7556499"/>
            <a:chOff x="0" y="0"/>
            <a:chExt cx="10693400" cy="7556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3400" cy="7556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8099"/>
              <a:ext cx="10203815" cy="5071110"/>
            </a:xfrm>
            <a:custGeom>
              <a:avLst/>
              <a:gdLst/>
              <a:ahLst/>
              <a:cxnLst/>
              <a:rect l="l" t="t" r="r" b="b"/>
              <a:pathLst>
                <a:path w="10203815" h="5071110">
                  <a:moveTo>
                    <a:pt x="5487682" y="229984"/>
                  </a:moveTo>
                  <a:lnTo>
                    <a:pt x="0" y="229984"/>
                  </a:lnTo>
                  <a:lnTo>
                    <a:pt x="0" y="2293797"/>
                  </a:lnTo>
                  <a:lnTo>
                    <a:pt x="5487682" y="2293797"/>
                  </a:lnTo>
                  <a:lnTo>
                    <a:pt x="5487682" y="229984"/>
                  </a:lnTo>
                  <a:close/>
                </a:path>
                <a:path w="10203815" h="5071110">
                  <a:moveTo>
                    <a:pt x="10203459" y="0"/>
                  </a:moveTo>
                  <a:lnTo>
                    <a:pt x="5884367" y="0"/>
                  </a:lnTo>
                  <a:lnTo>
                    <a:pt x="5884367" y="5070729"/>
                  </a:lnTo>
                  <a:lnTo>
                    <a:pt x="10203459" y="5070729"/>
                  </a:lnTo>
                  <a:lnTo>
                    <a:pt x="10203459" y="0"/>
                  </a:lnTo>
                  <a:close/>
                </a:path>
              </a:pathLst>
            </a:custGeom>
            <a:solidFill>
              <a:srgbClr val="00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2413" y="495300"/>
            <a:ext cx="4899025" cy="146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37590" marR="5080" indent="-1025525">
              <a:lnSpc>
                <a:spcPct val="97700"/>
              </a:lnSpc>
              <a:spcBef>
                <a:spcPts val="185"/>
              </a:spcBef>
            </a:pP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Инвестиционный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проект </a:t>
            </a:r>
            <a:r>
              <a:rPr sz="3200" b="1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по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реализации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Мясокомбината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626100"/>
            <a:ext cx="6600190" cy="1805939"/>
          </a:xfrm>
          <a:custGeom>
            <a:avLst/>
            <a:gdLst/>
            <a:ahLst/>
            <a:cxnLst/>
            <a:rect l="l" t="t" r="r" b="b"/>
            <a:pathLst>
              <a:path w="6600190" h="1805940">
                <a:moveTo>
                  <a:pt x="6599580" y="0"/>
                </a:moveTo>
                <a:lnTo>
                  <a:pt x="0" y="0"/>
                </a:lnTo>
                <a:lnTo>
                  <a:pt x="0" y="1805635"/>
                </a:lnTo>
                <a:lnTo>
                  <a:pt x="6599580" y="1805635"/>
                </a:lnTo>
                <a:lnTo>
                  <a:pt x="6599580" y="0"/>
                </a:lnTo>
                <a:close/>
              </a:path>
            </a:pathLst>
          </a:custGeom>
          <a:solidFill>
            <a:srgbClr val="00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388" y="5803900"/>
            <a:ext cx="6096000" cy="133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Подготовили:</a:t>
            </a:r>
            <a:endParaRPr sz="2400">
              <a:latin typeface="Trebuchet MS"/>
              <a:cs typeface="Trebuchet MS"/>
            </a:endParaRPr>
          </a:p>
          <a:p>
            <a:pPr marL="12700" marR="1036319">
              <a:lnSpc>
                <a:spcPts val="2400"/>
              </a:lnSpc>
              <a:spcBef>
                <a:spcPts val="34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Ермачёнок Ангелина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Владислав </a:t>
            </a:r>
            <a:r>
              <a:rPr sz="2400" b="1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Подерачёв,учащиеся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класса.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Ярослав</a:t>
            </a:r>
            <a:r>
              <a:rPr sz="24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Балахонов,учащийся</a:t>
            </a:r>
            <a:r>
              <a:rPr sz="24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24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класса.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Государственное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10275" y="406400"/>
            <a:ext cx="3835400" cy="10160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680"/>
              </a:spcBef>
            </a:pPr>
            <a:r>
              <a:rPr sz="2500" b="1" spc="-5" dirty="0">
                <a:solidFill>
                  <a:srgbClr val="FFFFFF"/>
                </a:solidFill>
                <a:latin typeface="Courier New"/>
                <a:cs typeface="Courier New"/>
              </a:rPr>
              <a:t>учреждение </a:t>
            </a:r>
            <a:r>
              <a:rPr sz="25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ourier New"/>
                <a:cs typeface="Courier New"/>
              </a:rPr>
              <a:t>образования</a:t>
            </a:r>
            <a:r>
              <a:rPr sz="2500" b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ourier New"/>
                <a:cs typeface="Courier New"/>
              </a:rPr>
              <a:t>«Средняя </a:t>
            </a:r>
            <a:r>
              <a:rPr sz="2500" b="1" spc="-14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ourier New"/>
                <a:cs typeface="Courier New"/>
              </a:rPr>
              <a:t>школа</a:t>
            </a:r>
            <a:r>
              <a:rPr sz="2500" b="1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ourier New"/>
                <a:cs typeface="Courier New"/>
              </a:rPr>
              <a:t>№2</a:t>
            </a:r>
            <a:r>
              <a:rPr sz="2500" b="1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ourier New"/>
                <a:cs typeface="Courier New"/>
              </a:rPr>
              <a:t>г.</a:t>
            </a:r>
            <a:r>
              <a:rPr sz="2500" b="1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ourier New"/>
                <a:cs typeface="Courier New"/>
              </a:rPr>
              <a:t>Жодино»</a:t>
            </a:r>
            <a:endParaRPr sz="2500">
              <a:latin typeface="Courier New"/>
              <a:cs typeface="Courier Ne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2700" y="0"/>
            <a:ext cx="10706100" cy="7569200"/>
            <a:chOff x="-6350" y="0"/>
            <a:chExt cx="10706100" cy="75692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7700" y="1765300"/>
              <a:ext cx="2755900" cy="3251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0"/>
              <a:ext cx="10693400" cy="7556500"/>
            </a:xfrm>
            <a:custGeom>
              <a:avLst/>
              <a:gdLst/>
              <a:ahLst/>
              <a:cxnLst/>
              <a:rect l="l" t="t" r="r" b="b"/>
              <a:pathLst>
                <a:path w="10693400" h="7556500">
                  <a:moveTo>
                    <a:pt x="0" y="0"/>
                  </a:moveTo>
                  <a:lnTo>
                    <a:pt x="10693400" y="0"/>
                  </a:lnTo>
                  <a:lnTo>
                    <a:pt x="10693400" y="7556500"/>
                  </a:lnTo>
                  <a:lnTo>
                    <a:pt x="0" y="7556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3400" cy="7556500"/>
            <a:chOff x="0" y="0"/>
            <a:chExt cx="10693400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3400" cy="7556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5100" y="2984512"/>
              <a:ext cx="10523220" cy="4367530"/>
            </a:xfrm>
            <a:custGeom>
              <a:avLst/>
              <a:gdLst/>
              <a:ahLst/>
              <a:cxnLst/>
              <a:rect l="l" t="t" r="r" b="b"/>
              <a:pathLst>
                <a:path w="10523220" h="4367530">
                  <a:moveTo>
                    <a:pt x="10352189" y="1289405"/>
                  </a:moveTo>
                  <a:lnTo>
                    <a:pt x="0" y="1289405"/>
                  </a:lnTo>
                  <a:lnTo>
                    <a:pt x="0" y="4367301"/>
                  </a:lnTo>
                  <a:lnTo>
                    <a:pt x="10352189" y="4367301"/>
                  </a:lnTo>
                  <a:lnTo>
                    <a:pt x="10352189" y="1289405"/>
                  </a:lnTo>
                  <a:close/>
                </a:path>
                <a:path w="10523220" h="4367530">
                  <a:moveTo>
                    <a:pt x="10522788" y="0"/>
                  </a:moveTo>
                  <a:lnTo>
                    <a:pt x="3683838" y="0"/>
                  </a:lnTo>
                  <a:lnTo>
                    <a:pt x="3683838" y="1140358"/>
                  </a:lnTo>
                  <a:lnTo>
                    <a:pt x="10522788" y="1140358"/>
                  </a:lnTo>
                  <a:lnTo>
                    <a:pt x="10522788" y="0"/>
                  </a:lnTo>
                  <a:close/>
                </a:path>
              </a:pathLst>
            </a:custGeom>
            <a:solidFill>
              <a:srgbClr val="00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876300"/>
              <a:ext cx="3302000" cy="3302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73300" y="126999"/>
              <a:ext cx="7629525" cy="2663190"/>
            </a:xfrm>
            <a:custGeom>
              <a:avLst/>
              <a:gdLst/>
              <a:ahLst/>
              <a:cxnLst/>
              <a:rect l="l" t="t" r="r" b="b"/>
              <a:pathLst>
                <a:path w="7629525" h="2663190">
                  <a:moveTo>
                    <a:pt x="3557981" y="0"/>
                  </a:moveTo>
                  <a:lnTo>
                    <a:pt x="0" y="0"/>
                  </a:lnTo>
                  <a:lnTo>
                    <a:pt x="0" y="574382"/>
                  </a:lnTo>
                  <a:lnTo>
                    <a:pt x="3557981" y="574382"/>
                  </a:lnTo>
                  <a:lnTo>
                    <a:pt x="3557981" y="0"/>
                  </a:lnTo>
                  <a:close/>
                </a:path>
                <a:path w="7629525" h="2663190">
                  <a:moveTo>
                    <a:pt x="7628915" y="2254859"/>
                  </a:moveTo>
                  <a:lnTo>
                    <a:pt x="5147259" y="2254859"/>
                  </a:lnTo>
                  <a:lnTo>
                    <a:pt x="5147259" y="2662936"/>
                  </a:lnTo>
                  <a:lnTo>
                    <a:pt x="7628915" y="2662936"/>
                  </a:lnTo>
                  <a:lnTo>
                    <a:pt x="7628915" y="2254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60600" y="12700"/>
            <a:ext cx="35179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>
                <a:solidFill>
                  <a:srgbClr val="FFC000"/>
                </a:solidFill>
                <a:latin typeface="Trebuchet MS"/>
                <a:cs typeface="Trebuchet MS"/>
              </a:rPr>
              <a:t>О</a:t>
            </a:r>
            <a:r>
              <a:rPr sz="4500" spc="-65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4500" spc="-10" smtClean="0">
                <a:solidFill>
                  <a:srgbClr val="FFC000"/>
                </a:solidFill>
                <a:latin typeface="Trebuchet MS"/>
                <a:cs typeface="Trebuchet MS"/>
              </a:rPr>
              <a:t>компании</a:t>
            </a:r>
            <a:endParaRPr sz="4500">
              <a:solidFill>
                <a:srgbClr val="FFC00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9700" y="825500"/>
            <a:ext cx="6744970" cy="1140460"/>
          </a:xfrm>
          <a:custGeom>
            <a:avLst/>
            <a:gdLst/>
            <a:ahLst/>
            <a:cxnLst/>
            <a:rect l="l" t="t" r="r" b="b"/>
            <a:pathLst>
              <a:path w="6744970" h="1140460">
                <a:moveTo>
                  <a:pt x="6744347" y="0"/>
                </a:moveTo>
                <a:lnTo>
                  <a:pt x="0" y="0"/>
                </a:lnTo>
                <a:lnTo>
                  <a:pt x="0" y="1140370"/>
                </a:lnTo>
                <a:lnTo>
                  <a:pt x="6744347" y="1140370"/>
                </a:lnTo>
                <a:lnTo>
                  <a:pt x="6744347" y="0"/>
                </a:lnTo>
                <a:close/>
              </a:path>
            </a:pathLst>
          </a:custGeom>
          <a:solidFill>
            <a:srgbClr val="00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91317" y="876300"/>
            <a:ext cx="5788660" cy="10007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b="1" spc="-330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r>
              <a:rPr sz="2400" b="1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60" dirty="0">
                <a:solidFill>
                  <a:srgbClr val="FFFFFF"/>
                </a:solidFill>
                <a:latin typeface="Arial"/>
                <a:cs typeface="Arial"/>
              </a:rPr>
              <a:t>представляем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торговое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60" dirty="0">
                <a:solidFill>
                  <a:srgbClr val="FFFFFF"/>
                </a:solidFill>
                <a:latin typeface="Arial"/>
                <a:cs typeface="Arial"/>
              </a:rPr>
              <a:t>предприятие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еал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ции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ции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рри</a:t>
            </a:r>
            <a:r>
              <a:rPr sz="2400" b="1" spc="-254" dirty="0">
                <a:solidFill>
                  <a:srgbClr val="FFFFFF"/>
                </a:solidFill>
                <a:latin typeface="Arial"/>
                <a:cs typeface="Arial"/>
              </a:rPr>
              <a:t>тор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оро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</a:rPr>
              <a:t>Жо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038" y="2054450"/>
            <a:ext cx="10406380" cy="5031121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R="647065" algn="r">
              <a:lnSpc>
                <a:spcPct val="100000"/>
              </a:lnSpc>
              <a:spcBef>
                <a:spcPts val="2120"/>
              </a:spcBef>
            </a:pPr>
            <a:r>
              <a:rPr sz="3200" b="1" spc="-5">
                <a:solidFill>
                  <a:srgbClr val="FFC000"/>
                </a:solidFill>
                <a:latin typeface="Trebuchet MS"/>
                <a:cs typeface="Trebuchet MS"/>
              </a:rPr>
              <a:t>Наш</a:t>
            </a:r>
            <a:r>
              <a:rPr sz="3200" b="1" spc="-35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200" b="1" spc="-5" smtClean="0">
                <a:solidFill>
                  <a:srgbClr val="FFC000"/>
                </a:solidFill>
                <a:latin typeface="Trebuchet MS"/>
                <a:cs typeface="Trebuchet MS"/>
              </a:rPr>
              <a:t>слоган</a:t>
            </a:r>
            <a:endParaRPr sz="3200">
              <a:latin typeface="Tahoma"/>
              <a:cs typeface="Tahoma"/>
            </a:endParaRPr>
          </a:p>
          <a:p>
            <a:pPr marR="5080" algn="r">
              <a:lnSpc>
                <a:spcPts val="3560"/>
              </a:lnSpc>
              <a:spcBef>
                <a:spcPts val="1960"/>
              </a:spcBef>
            </a:pPr>
            <a:r>
              <a:rPr sz="3100" b="1" spc="-47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3100" b="1" spc="-34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100" b="1" spc="-3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100" b="1" spc="-23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3100" b="1" spc="-3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1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b="1" spc="-409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3100" b="1" spc="-32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3100" b="1" spc="-3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100" b="1" spc="-3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1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b="1" spc="-34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100" b="1" spc="-3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1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b="1" spc="-34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3100" b="1" spc="-37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3100" b="1" spc="-3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100" b="1" spc="-320" dirty="0">
                <a:solidFill>
                  <a:srgbClr val="FFFFFF"/>
                </a:solidFill>
                <a:latin typeface="Arial"/>
                <a:cs typeface="Arial"/>
              </a:rPr>
              <a:t>ае</a:t>
            </a:r>
            <a:r>
              <a:rPr sz="3100" b="1" spc="-2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1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FFC000"/>
                </a:solidFill>
                <a:latin typeface="Arial"/>
                <a:cs typeface="Arial"/>
              </a:rPr>
              <a:t>«</a:t>
            </a:r>
            <a:r>
              <a:rPr sz="3100" b="1" spc="-10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3100" b="1" spc="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3100" b="1" dirty="0">
                <a:solidFill>
                  <a:srgbClr val="FFC000"/>
                </a:solidFill>
                <a:latin typeface="Arial"/>
                <a:cs typeface="Arial"/>
              </a:rPr>
              <a:t>esh</a:t>
            </a:r>
            <a:r>
              <a:rPr sz="31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FFC000"/>
                </a:solidFill>
                <a:latin typeface="Arial"/>
                <a:cs typeface="Arial"/>
              </a:rPr>
              <a:t>Meat»,</a:t>
            </a:r>
            <a:endParaRPr sz="3100">
              <a:solidFill>
                <a:srgbClr val="FFC000"/>
              </a:solidFill>
              <a:latin typeface="Arial"/>
              <a:cs typeface="Arial"/>
            </a:endParaRPr>
          </a:p>
          <a:p>
            <a:pPr marR="5080" algn="r">
              <a:lnSpc>
                <a:spcPts val="3560"/>
              </a:lnSpc>
            </a:pPr>
            <a:r>
              <a:rPr sz="3100" b="1" spc="-32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3100" b="1" spc="-355" dirty="0">
                <a:solidFill>
                  <a:srgbClr val="FFFFFF"/>
                </a:solidFill>
                <a:latin typeface="Arial"/>
                <a:cs typeface="Arial"/>
              </a:rPr>
              <a:t>оло</a:t>
            </a:r>
            <a:r>
              <a:rPr sz="3100" b="1" spc="-36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3100" b="1" spc="-3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100" b="1" spc="-36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3100" b="1" spc="-330" dirty="0">
                <a:solidFill>
                  <a:srgbClr val="FFFFFF"/>
                </a:solidFill>
                <a:latin typeface="Arial"/>
                <a:cs typeface="Arial"/>
              </a:rPr>
              <a:t>ьник</a:t>
            </a:r>
            <a:r>
              <a:rPr sz="31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b="1" spc="-3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100" b="1" spc="-36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3100" b="1" spc="-3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100" b="1" spc="-34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3100" b="1" spc="-3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100" b="1" spc="-32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3100" b="1" spc="-3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100" b="1" spc="-2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100" b="1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3100">
              <a:latin typeface="Arial"/>
              <a:cs typeface="Arial"/>
            </a:endParaRPr>
          </a:p>
          <a:p>
            <a:pPr marL="196215">
              <a:lnSpc>
                <a:spcPct val="100000"/>
              </a:lnSpc>
              <a:spcBef>
                <a:spcPts val="2980"/>
              </a:spcBef>
            </a:pPr>
            <a:r>
              <a:rPr sz="3500" b="1" spc="-5" dirty="0">
                <a:latin typeface="Trebuchet MS"/>
                <a:cs typeface="Trebuchet MS"/>
              </a:rPr>
              <a:t>ОАО</a:t>
            </a:r>
            <a:r>
              <a:rPr sz="3500" b="1" spc="-25" dirty="0">
                <a:latin typeface="Trebuchet MS"/>
                <a:cs typeface="Trebuchet MS"/>
              </a:rPr>
              <a:t> </a:t>
            </a:r>
            <a:r>
              <a:rPr sz="3500" b="1" spc="-5" dirty="0">
                <a:latin typeface="Tahoma"/>
                <a:cs typeface="Tahoma"/>
              </a:rPr>
              <a:t>«Fresh</a:t>
            </a:r>
            <a:r>
              <a:rPr sz="3500" b="1" spc="-20" dirty="0">
                <a:latin typeface="Tahoma"/>
                <a:cs typeface="Tahoma"/>
              </a:rPr>
              <a:t> </a:t>
            </a:r>
            <a:r>
              <a:rPr sz="3500" b="1" spc="-5" dirty="0">
                <a:latin typeface="Tahoma"/>
                <a:cs typeface="Tahoma"/>
              </a:rPr>
              <a:t>Meat</a:t>
            </a:r>
            <a:r>
              <a:rPr sz="3500" b="1" spc="-5">
                <a:latin typeface="Tahoma"/>
                <a:cs typeface="Tahoma"/>
              </a:rPr>
              <a:t>»</a:t>
            </a:r>
            <a:r>
              <a:rPr sz="3500" b="1" spc="-20">
                <a:latin typeface="Tahoma"/>
                <a:cs typeface="Tahoma"/>
              </a:rPr>
              <a:t> </a:t>
            </a:r>
            <a:endParaRPr sz="3500">
              <a:latin typeface="Tahoma"/>
              <a:cs typeface="Tahoma"/>
            </a:endParaRPr>
          </a:p>
          <a:p>
            <a:pPr marL="71755" marR="67310">
              <a:lnSpc>
                <a:spcPct val="105200"/>
              </a:lnSpc>
              <a:spcBef>
                <a:spcPts val="770"/>
              </a:spcBef>
            </a:pP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21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мясоперерабатывающее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предприятие</a:t>
            </a:r>
            <a:r>
              <a:rPr sz="21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1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расположенное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10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21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Жодино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55</a:t>
            </a:r>
            <a:r>
              <a:rPr sz="21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км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от </a:t>
            </a:r>
            <a:r>
              <a:rPr sz="2100" spc="-6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>
                <a:solidFill>
                  <a:srgbClr val="FFFFFF"/>
                </a:solidFill>
                <a:latin typeface="Trebuchet MS"/>
                <a:cs typeface="Trebuchet MS"/>
              </a:rPr>
              <a:t>столицы</a:t>
            </a:r>
            <a:r>
              <a:rPr sz="2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mtClean="0">
                <a:solidFill>
                  <a:srgbClr val="FFFFFF"/>
                </a:solidFill>
                <a:latin typeface="Trebuchet MS"/>
                <a:cs typeface="Trebuchet MS"/>
              </a:rPr>
              <a:t>Беларуси</a:t>
            </a:r>
            <a:r>
              <a:rPr sz="2100" smtClean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lang="ru-RU" sz="2100" dirty="0">
                <a:solidFill>
                  <a:srgbClr val="FFFFFF"/>
                </a:solidFill>
                <a:latin typeface="Trebuchet MS"/>
                <a:cs typeface="Lucida Sans Unicode"/>
              </a:rPr>
              <a:t>М</a:t>
            </a:r>
            <a:r>
              <a:rPr sz="2100" smtClean="0">
                <a:solidFill>
                  <a:srgbClr val="FFFFFF"/>
                </a:solidFill>
                <a:latin typeface="Trebuchet MS"/>
                <a:cs typeface="Trebuchet MS"/>
              </a:rPr>
              <a:t>ясная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продукция</a:t>
            </a:r>
            <a:r>
              <a:rPr sz="210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1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пользуется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высоким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 спросом</a:t>
            </a:r>
            <a:r>
              <a:rPr sz="210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2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r>
              <a:rPr lang="ru-RU" sz="21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mtClean="0">
                <a:solidFill>
                  <a:srgbClr val="FFFFFF"/>
                </a:solidFill>
                <a:latin typeface="Trebuchet MS"/>
                <a:cs typeface="Trebuchet MS"/>
              </a:rPr>
              <a:t>Мы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уже</a:t>
            </a:r>
            <a:r>
              <a:rPr sz="2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являемся</a:t>
            </a:r>
            <a:r>
              <a:rPr sz="2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прибыльным</a:t>
            </a:r>
            <a:r>
              <a:rPr sz="2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предприятием</a:t>
            </a:r>
            <a:r>
              <a:rPr sz="21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и имеем</a:t>
            </a:r>
            <a:r>
              <a:rPr sz="21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постоянных клиентов.</a:t>
            </a:r>
            <a:endParaRPr sz="2100">
              <a:latin typeface="Trebuchet MS"/>
              <a:cs typeface="Trebuchet MS"/>
            </a:endParaRPr>
          </a:p>
          <a:p>
            <a:pPr marL="2279015">
              <a:lnSpc>
                <a:spcPct val="100000"/>
              </a:lnSpc>
              <a:spcBef>
                <a:spcPts val="280"/>
              </a:spcBef>
            </a:pP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Мы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 хотим</a:t>
            </a:r>
            <a:r>
              <a:rPr sz="2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расширить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>
                <a:solidFill>
                  <a:srgbClr val="FFFFFF"/>
                </a:solidFill>
                <a:latin typeface="Trebuchet MS"/>
                <a:cs typeface="Trebuchet MS"/>
              </a:rPr>
              <a:t>ассортимент </a:t>
            </a:r>
            <a:r>
              <a:rPr lang="ru-RU" sz="2100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производимой продукции</a:t>
            </a:r>
            <a:r>
              <a:rPr lang="ru-RU" sz="2100" spc="-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, планируем выход на зарубежные рынки.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ru-RU" sz="2100" dirty="0" smtClean="0">
                <a:solidFill>
                  <a:srgbClr val="FFFFFF"/>
                </a:solidFill>
                <a:latin typeface="Trebuchet MS"/>
                <a:cs typeface="Trebuchet MS"/>
              </a:rPr>
              <a:t>                            </a:t>
            </a:r>
            <a:r>
              <a:rPr sz="2100" smtClean="0">
                <a:solidFill>
                  <a:srgbClr val="FFFFFF"/>
                </a:solidFill>
                <a:latin typeface="Trebuchet MS"/>
                <a:cs typeface="Trebuchet MS"/>
              </a:rPr>
              <a:t>Но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sz="21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этого</a:t>
            </a:r>
            <a:r>
              <a:rPr sz="2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нам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необходимы</a:t>
            </a:r>
            <a:r>
              <a:rPr sz="2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внешние</a:t>
            </a:r>
            <a:r>
              <a:rPr sz="21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rebuchet MS"/>
                <a:cs typeface="Trebuchet MS"/>
              </a:rPr>
              <a:t>инвестиции</a:t>
            </a:r>
            <a:r>
              <a:rPr sz="21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0"/>
                </a:moveTo>
                <a:lnTo>
                  <a:pt x="10693400" y="0"/>
                </a:lnTo>
                <a:lnTo>
                  <a:pt x="10693400" y="7556500"/>
                </a:lnTo>
                <a:lnTo>
                  <a:pt x="0" y="7556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1854200"/>
            <a:ext cx="3403600" cy="387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3302000"/>
            <a:ext cx="1968500" cy="2336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6900" y="1816100"/>
            <a:ext cx="3302000" cy="3937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7887" y="495300"/>
            <a:ext cx="7505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4444"/>
                </a:solidFill>
                <a:latin typeface="Trebuchet MS"/>
                <a:cs typeface="Trebuchet MS"/>
              </a:rPr>
              <a:t>Что</a:t>
            </a:r>
            <a:r>
              <a:rPr sz="5400" spc="-30" dirty="0">
                <a:solidFill>
                  <a:srgbClr val="004444"/>
                </a:solidFill>
                <a:latin typeface="Trebuchet MS"/>
                <a:cs typeface="Trebuchet MS"/>
              </a:rPr>
              <a:t> </a:t>
            </a:r>
            <a:r>
              <a:rPr sz="5400" spc="-5" dirty="0">
                <a:solidFill>
                  <a:srgbClr val="004444"/>
                </a:solidFill>
                <a:latin typeface="Trebuchet MS"/>
                <a:cs typeface="Trebuchet MS"/>
              </a:rPr>
              <a:t>мы</a:t>
            </a:r>
            <a:r>
              <a:rPr sz="5400" spc="-30" dirty="0">
                <a:solidFill>
                  <a:srgbClr val="004444"/>
                </a:solidFill>
                <a:latin typeface="Trebuchet MS"/>
                <a:cs typeface="Trebuchet MS"/>
              </a:rPr>
              <a:t> </a:t>
            </a:r>
            <a:r>
              <a:rPr sz="5400" dirty="0">
                <a:solidFill>
                  <a:srgbClr val="004444"/>
                </a:solidFill>
                <a:latin typeface="Trebuchet MS"/>
                <a:cs typeface="Trebuchet MS"/>
              </a:rPr>
              <a:t>будем</a:t>
            </a:r>
            <a:r>
              <a:rPr sz="5400" spc="-25" dirty="0">
                <a:solidFill>
                  <a:srgbClr val="004444"/>
                </a:solidFill>
                <a:latin typeface="Trebuchet MS"/>
                <a:cs typeface="Trebuchet MS"/>
              </a:rPr>
              <a:t> </a:t>
            </a:r>
            <a:r>
              <a:rPr sz="5400" spc="-5" dirty="0">
                <a:solidFill>
                  <a:srgbClr val="004444"/>
                </a:solidFill>
                <a:latin typeface="Trebuchet MS"/>
                <a:cs typeface="Trebuchet MS"/>
              </a:rPr>
              <a:t>делать?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7600" y="1816100"/>
            <a:ext cx="3276600" cy="1384300"/>
          </a:xfrm>
          <a:prstGeom prst="rect">
            <a:avLst/>
          </a:prstGeom>
          <a:solidFill>
            <a:srgbClr val="004444"/>
          </a:solidFill>
        </p:spPr>
        <p:txBody>
          <a:bodyPr vert="horz" wrap="square" lIns="0" tIns="215900" rIns="0" bIns="0" rtlCol="0">
            <a:spAutoFit/>
          </a:bodyPr>
          <a:lstStyle/>
          <a:p>
            <a:pPr marL="77470">
              <a:lnSpc>
                <a:spcPts val="4530"/>
              </a:lnSpc>
              <a:spcBef>
                <a:spcPts val="1700"/>
              </a:spcBef>
            </a:pPr>
            <a:r>
              <a:rPr sz="3800" spc="-5" dirty="0">
                <a:solidFill>
                  <a:srgbClr val="FFFFFF"/>
                </a:solidFill>
                <a:latin typeface="Trebuchet MS"/>
                <a:cs typeface="Trebuchet MS"/>
              </a:rPr>
              <a:t>Закреплять</a:t>
            </a:r>
            <a:endParaRPr sz="3800">
              <a:latin typeface="Trebuchet MS"/>
              <a:cs typeface="Trebuchet MS"/>
            </a:endParaRPr>
          </a:p>
          <a:p>
            <a:pPr marL="847725">
              <a:lnSpc>
                <a:spcPts val="4530"/>
              </a:lnSpc>
            </a:pPr>
            <a:r>
              <a:rPr sz="3800" spc="-5" dirty="0">
                <a:solidFill>
                  <a:srgbClr val="FFFFFF"/>
                </a:solidFill>
                <a:latin typeface="Trebuchet MS"/>
                <a:cs typeface="Trebuchet MS"/>
              </a:rPr>
              <a:t>успех!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28" y="5778500"/>
            <a:ext cx="10560050" cy="15494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102870">
              <a:lnSpc>
                <a:spcPts val="2100"/>
              </a:lnSpc>
              <a:spcBef>
                <a:spcPts val="520"/>
              </a:spcBef>
            </a:pP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Наши</a:t>
            </a:r>
            <a:r>
              <a:rPr sz="2100" b="1" spc="1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планы</a:t>
            </a:r>
            <a:r>
              <a:rPr sz="2100" b="1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-</a:t>
            </a:r>
            <a:r>
              <a:rPr sz="2100" b="1" spc="1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строительство</a:t>
            </a:r>
            <a:r>
              <a:rPr sz="2100" b="1" spc="1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нового</a:t>
            </a:r>
            <a:r>
              <a:rPr sz="2100" b="1" spc="1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завода</a:t>
            </a:r>
            <a:r>
              <a:rPr sz="2100" b="1" spc="1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по</a:t>
            </a:r>
            <a:r>
              <a:rPr sz="2100" b="1" spc="1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производству</a:t>
            </a:r>
            <a:r>
              <a:rPr sz="2100" b="1" spc="1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мясной</a:t>
            </a:r>
            <a:r>
              <a:rPr sz="2100" b="1" spc="1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продукции </a:t>
            </a:r>
            <a:r>
              <a:rPr sz="2100" b="1" spc="-61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для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расширения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 линейки</a:t>
            </a:r>
            <a:r>
              <a:rPr sz="2100" b="1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востребованной и</a:t>
            </a:r>
            <a:r>
              <a:rPr sz="2100" b="1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перспективн</a:t>
            </a:r>
            <a:r>
              <a:rPr sz="2100" b="1" spc="1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продукции</a:t>
            </a:r>
            <a:r>
              <a:rPr sz="2100" b="1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и </a:t>
            </a:r>
            <a:r>
              <a:rPr sz="2100" b="1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наращивания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 объёмов</a:t>
            </a:r>
            <a:r>
              <a:rPr sz="2100" b="1" spc="1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производства.</a:t>
            </a:r>
            <a:endParaRPr sz="2100">
              <a:latin typeface="Trebuchet MS"/>
              <a:cs typeface="Trebuchet MS"/>
            </a:endParaRPr>
          </a:p>
          <a:p>
            <a:pPr marR="5080" algn="r">
              <a:lnSpc>
                <a:spcPts val="2300"/>
              </a:lnSpc>
              <a:spcBef>
                <a:spcPts val="680"/>
              </a:spcBef>
            </a:pPr>
            <a:r>
              <a:rPr sz="2000" dirty="0">
                <a:solidFill>
                  <a:srgbClr val="011C1D"/>
                </a:solidFill>
                <a:latin typeface="Trebuchet MS"/>
                <a:cs typeface="Trebuchet MS"/>
              </a:rPr>
              <a:t>Будет предусмотрена </a:t>
            </a:r>
            <a:r>
              <a:rPr sz="2000" spc="-5" dirty="0">
                <a:solidFill>
                  <a:srgbClr val="011C1D"/>
                </a:solidFill>
                <a:latin typeface="Trebuchet MS"/>
                <a:cs typeface="Trebuchet MS"/>
              </a:rPr>
              <a:t>собственная</a:t>
            </a:r>
            <a:r>
              <a:rPr sz="200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11C1D"/>
                </a:solidFill>
                <a:latin typeface="Trebuchet MS"/>
                <a:cs typeface="Trebuchet MS"/>
              </a:rPr>
              <a:t>лаборатория</a:t>
            </a:r>
            <a:r>
              <a:rPr sz="2000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11C1D"/>
                </a:solidFill>
                <a:latin typeface="Lucida Sans Unicode"/>
                <a:cs typeface="Lucida Sans Unicode"/>
              </a:rPr>
              <a:t>-</a:t>
            </a:r>
            <a:r>
              <a:rPr sz="2000" spc="15" dirty="0">
                <a:solidFill>
                  <a:srgbClr val="011C1D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11C1D"/>
                </a:solidFill>
                <a:latin typeface="Trebuchet MS"/>
                <a:cs typeface="Trebuchet MS"/>
              </a:rPr>
              <a:t>для </a:t>
            </a:r>
            <a:r>
              <a:rPr sz="2000" spc="-5" dirty="0">
                <a:solidFill>
                  <a:srgbClr val="011C1D"/>
                </a:solidFill>
                <a:latin typeface="Trebuchet MS"/>
                <a:cs typeface="Trebuchet MS"/>
              </a:rPr>
              <a:t>отслеживания</a:t>
            </a:r>
            <a:r>
              <a:rPr sz="2000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11C1D"/>
                </a:solidFill>
                <a:latin typeface="Trebuchet MS"/>
                <a:cs typeface="Trebuchet MS"/>
              </a:rPr>
              <a:t>качества</a:t>
            </a:r>
            <a:endParaRPr sz="2000">
              <a:latin typeface="Trebuchet MS"/>
              <a:cs typeface="Trebuchet MS"/>
            </a:endParaRPr>
          </a:p>
          <a:p>
            <a:pPr marR="5715" algn="r">
              <a:lnSpc>
                <a:spcPts val="2300"/>
              </a:lnSpc>
            </a:pPr>
            <a:r>
              <a:rPr sz="2000" spc="-5" dirty="0">
                <a:solidFill>
                  <a:srgbClr val="011C1D"/>
                </a:solidFill>
                <a:latin typeface="Trebuchet MS"/>
                <a:cs typeface="Trebuchet MS"/>
              </a:rPr>
              <a:t>продукции на</a:t>
            </a:r>
            <a:r>
              <a:rPr sz="2000" dirty="0">
                <a:solidFill>
                  <a:srgbClr val="011C1D"/>
                </a:solidFill>
                <a:latin typeface="Trebuchet MS"/>
                <a:cs typeface="Trebuchet MS"/>
              </a:rPr>
              <a:t> каждом</a:t>
            </a:r>
            <a:r>
              <a:rPr sz="2000" spc="-5" dirty="0">
                <a:solidFill>
                  <a:srgbClr val="011C1D"/>
                </a:solidFill>
                <a:latin typeface="Trebuchet MS"/>
                <a:cs typeface="Trebuchet MS"/>
              </a:rPr>
              <a:t> производственном</a:t>
            </a:r>
            <a:r>
              <a:rPr sz="2000" dirty="0">
                <a:solidFill>
                  <a:srgbClr val="011C1D"/>
                </a:solidFill>
                <a:latin typeface="Trebuchet MS"/>
                <a:cs typeface="Trebuchet MS"/>
              </a:rPr>
              <a:t> этапе</a:t>
            </a:r>
            <a:r>
              <a:rPr sz="2000" dirty="0">
                <a:solidFill>
                  <a:srgbClr val="011C1D"/>
                </a:solidFill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0"/>
                </a:moveTo>
                <a:lnTo>
                  <a:pt x="10693400" y="0"/>
                </a:lnTo>
                <a:lnTo>
                  <a:pt x="10693400" y="7556500"/>
                </a:lnTo>
                <a:lnTo>
                  <a:pt x="0" y="7556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3400" cy="7556500"/>
            <a:chOff x="0" y="0"/>
            <a:chExt cx="10693400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3400" cy="7556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17499"/>
              <a:ext cx="5570220" cy="7237095"/>
            </a:xfrm>
            <a:custGeom>
              <a:avLst/>
              <a:gdLst/>
              <a:ahLst/>
              <a:cxnLst/>
              <a:rect l="l" t="t" r="r" b="b"/>
              <a:pathLst>
                <a:path w="5570220" h="7237095">
                  <a:moveTo>
                    <a:pt x="4898910" y="0"/>
                  </a:moveTo>
                  <a:lnTo>
                    <a:pt x="0" y="0"/>
                  </a:lnTo>
                  <a:lnTo>
                    <a:pt x="0" y="863396"/>
                  </a:lnTo>
                  <a:lnTo>
                    <a:pt x="4898910" y="863396"/>
                  </a:lnTo>
                  <a:lnTo>
                    <a:pt x="4898910" y="0"/>
                  </a:lnTo>
                  <a:close/>
                </a:path>
                <a:path w="5570220" h="7237095">
                  <a:moveTo>
                    <a:pt x="5570169" y="1919871"/>
                  </a:moveTo>
                  <a:lnTo>
                    <a:pt x="224218" y="1919871"/>
                  </a:lnTo>
                  <a:lnTo>
                    <a:pt x="224218" y="7236663"/>
                  </a:lnTo>
                  <a:lnTo>
                    <a:pt x="5570169" y="7236663"/>
                  </a:lnTo>
                  <a:lnTo>
                    <a:pt x="5570169" y="1919871"/>
                  </a:lnTo>
                  <a:close/>
                </a:path>
              </a:pathLst>
            </a:custGeom>
            <a:solidFill>
              <a:srgbClr val="00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3737" y="393700"/>
            <a:ext cx="344932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EFEFEF"/>
                </a:solidFill>
                <a:latin typeface="Trebuchet MS"/>
                <a:cs typeface="Trebuchet MS"/>
              </a:rPr>
              <a:t>Но</a:t>
            </a:r>
            <a:r>
              <a:rPr sz="3900" spc="-30" dirty="0">
                <a:solidFill>
                  <a:srgbClr val="EFEFEF"/>
                </a:solidFill>
                <a:latin typeface="Trebuchet MS"/>
                <a:cs typeface="Trebuchet MS"/>
              </a:rPr>
              <a:t> </a:t>
            </a:r>
            <a:r>
              <a:rPr sz="3900" spc="-5" dirty="0">
                <a:solidFill>
                  <a:srgbClr val="EFEFEF"/>
                </a:solidFill>
                <a:latin typeface="Trebuchet MS"/>
                <a:cs typeface="Trebuchet MS"/>
              </a:rPr>
              <a:t>это</a:t>
            </a:r>
            <a:r>
              <a:rPr sz="3900" spc="-30" dirty="0">
                <a:solidFill>
                  <a:srgbClr val="EFEFE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EFEFEF"/>
                </a:solidFill>
                <a:latin typeface="Trebuchet MS"/>
                <a:cs typeface="Trebuchet MS"/>
              </a:rPr>
              <a:t>не</a:t>
            </a:r>
            <a:r>
              <a:rPr sz="3900" spc="-35" dirty="0">
                <a:solidFill>
                  <a:srgbClr val="EFEFEF"/>
                </a:solidFill>
                <a:latin typeface="Trebuchet MS"/>
                <a:cs typeface="Trebuchet MS"/>
              </a:rPr>
              <a:t> </a:t>
            </a:r>
            <a:r>
              <a:rPr sz="3900" spc="-5" dirty="0">
                <a:solidFill>
                  <a:srgbClr val="EFEFEF"/>
                </a:solidFill>
                <a:latin typeface="Trebuchet MS"/>
                <a:cs typeface="Trebuchet MS"/>
              </a:rPr>
              <a:t>все!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650" y="2560320"/>
            <a:ext cx="4622800" cy="372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Мног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ю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300" spc="5" dirty="0">
                <a:solidFill>
                  <a:srgbClr val="FFFFFF"/>
                </a:solidFill>
                <a:latin typeface="Leelawadee UI"/>
                <a:cs typeface="Leelawadee UI"/>
              </a:rPr>
              <a:t>,</a:t>
            </a:r>
            <a:r>
              <a:rPr sz="2300" spc="-229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да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же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ме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к  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яс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м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ду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та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300" spc="5" dirty="0">
                <a:solidFill>
                  <a:srgbClr val="FFFFFF"/>
                </a:solidFill>
                <a:latin typeface="Leelawadee UI"/>
                <a:cs typeface="Leelawadee UI"/>
              </a:rPr>
              <a:t>,</a:t>
            </a:r>
            <a:r>
              <a:rPr sz="2300" spc="-229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ют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к 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их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правильно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приготовить</a:t>
            </a:r>
            <a:r>
              <a:rPr sz="2300" spc="-5" dirty="0">
                <a:solidFill>
                  <a:srgbClr val="FFFFFF"/>
                </a:solidFill>
                <a:latin typeface="Leelawadee UI"/>
                <a:cs typeface="Leelawadee UI"/>
              </a:rPr>
              <a:t>.</a:t>
            </a:r>
            <a:endParaRPr sz="2300">
              <a:latin typeface="Leelawadee UI"/>
              <a:cs typeface="Leelawadee U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Leelawadee UI"/>
              <a:cs typeface="Leelawadee U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этом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мы</a:t>
            </a:r>
            <a:r>
              <a:rPr sz="2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им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поможем</a:t>
            </a:r>
            <a:r>
              <a:rPr sz="2300" spc="-5" dirty="0">
                <a:solidFill>
                  <a:srgbClr val="FFFFFF"/>
                </a:solidFill>
                <a:latin typeface="Leelawadee UI"/>
                <a:cs typeface="Leelawadee UI"/>
              </a:rPr>
              <a:t>!</a:t>
            </a:r>
            <a:endParaRPr sz="2300">
              <a:latin typeface="Leelawadee UI"/>
              <a:cs typeface="Leelawade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Leelawadee UI"/>
              <a:cs typeface="Leelawadee UI"/>
            </a:endParaRPr>
          </a:p>
          <a:p>
            <a:pPr marL="12700" marR="129539">
              <a:lnSpc>
                <a:spcPct val="105100"/>
              </a:lnSpc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ет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да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са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ко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па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300" spc="5" dirty="0">
                <a:solidFill>
                  <a:srgbClr val="FFFFFF"/>
                </a:solidFill>
                <a:latin typeface="Leelawadee UI"/>
                <a:cs typeface="Leelawadee UI"/>
              </a:rPr>
              <a:t>,</a:t>
            </a:r>
            <a:r>
              <a:rPr sz="2300" spc="-229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е 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будут публиковаться видео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приготовлением блюд из нашего </a:t>
            </a:r>
            <a:r>
              <a:rPr sz="2300" spc="-6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ассортимента</a:t>
            </a:r>
            <a:r>
              <a:rPr sz="2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товаров</a:t>
            </a:r>
            <a:r>
              <a:rPr sz="2300" spc="-5" dirty="0">
                <a:solidFill>
                  <a:srgbClr val="FFFFFF"/>
                </a:solidFill>
                <a:latin typeface="Leelawadee UI"/>
                <a:cs typeface="Leelawadee UI"/>
              </a:rPr>
              <a:t>.</a:t>
            </a:r>
            <a:endParaRPr sz="2300">
              <a:latin typeface="Leelawadee UI"/>
              <a:cs typeface="Leelawade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6350" y="0"/>
            <a:ext cx="10706100" cy="7569200"/>
            <a:chOff x="-6350" y="0"/>
            <a:chExt cx="10706100" cy="75692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3100" y="0"/>
              <a:ext cx="4483100" cy="45847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0693400" cy="7556500"/>
            </a:xfrm>
            <a:custGeom>
              <a:avLst/>
              <a:gdLst/>
              <a:ahLst/>
              <a:cxnLst/>
              <a:rect l="l" t="t" r="r" b="b"/>
              <a:pathLst>
                <a:path w="10693400" h="7556500">
                  <a:moveTo>
                    <a:pt x="0" y="0"/>
                  </a:moveTo>
                  <a:lnTo>
                    <a:pt x="10693400" y="0"/>
                  </a:lnTo>
                  <a:lnTo>
                    <a:pt x="10693400" y="7556500"/>
                  </a:lnTo>
                  <a:lnTo>
                    <a:pt x="0" y="7556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000" y="0"/>
            <a:ext cx="4455160" cy="7550784"/>
          </a:xfrm>
          <a:custGeom>
            <a:avLst/>
            <a:gdLst/>
            <a:ahLst/>
            <a:cxnLst/>
            <a:rect l="l" t="t" r="r" b="b"/>
            <a:pathLst>
              <a:path w="4455160" h="7550784">
                <a:moveTo>
                  <a:pt x="4454969" y="0"/>
                </a:moveTo>
                <a:lnTo>
                  <a:pt x="0" y="0"/>
                </a:lnTo>
                <a:lnTo>
                  <a:pt x="0" y="7550491"/>
                </a:lnTo>
                <a:lnTo>
                  <a:pt x="4454969" y="7550491"/>
                </a:lnTo>
                <a:lnTo>
                  <a:pt x="4454969" y="0"/>
                </a:lnTo>
                <a:close/>
              </a:path>
            </a:pathLst>
          </a:custGeom>
          <a:solidFill>
            <a:srgbClr val="00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562100"/>
            <a:ext cx="101600" cy="889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69000" y="1536700"/>
            <a:ext cx="549910" cy="540385"/>
            <a:chOff x="5969000" y="1536700"/>
            <a:chExt cx="549910" cy="540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0" y="1562100"/>
              <a:ext cx="88900" cy="88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69000" y="1536699"/>
              <a:ext cx="549910" cy="540385"/>
            </a:xfrm>
            <a:custGeom>
              <a:avLst/>
              <a:gdLst/>
              <a:ahLst/>
              <a:cxnLst/>
              <a:rect l="l" t="t" r="r" b="b"/>
              <a:pathLst>
                <a:path w="549909" h="540385">
                  <a:moveTo>
                    <a:pt x="284708" y="4356"/>
                  </a:moveTo>
                  <a:lnTo>
                    <a:pt x="280352" y="0"/>
                  </a:lnTo>
                  <a:lnTo>
                    <a:pt x="267589" y="0"/>
                  </a:lnTo>
                  <a:lnTo>
                    <a:pt x="263271" y="4356"/>
                  </a:lnTo>
                  <a:lnTo>
                    <a:pt x="263271" y="120243"/>
                  </a:lnTo>
                  <a:lnTo>
                    <a:pt x="267589" y="124612"/>
                  </a:lnTo>
                  <a:lnTo>
                    <a:pt x="280352" y="124612"/>
                  </a:lnTo>
                  <a:lnTo>
                    <a:pt x="284708" y="120243"/>
                  </a:lnTo>
                  <a:lnTo>
                    <a:pt x="284708" y="4356"/>
                  </a:lnTo>
                  <a:close/>
                </a:path>
                <a:path w="549909" h="540385">
                  <a:moveTo>
                    <a:pt x="549770" y="235127"/>
                  </a:moveTo>
                  <a:lnTo>
                    <a:pt x="522389" y="200837"/>
                  </a:lnTo>
                  <a:lnTo>
                    <a:pt x="522389" y="235127"/>
                  </a:lnTo>
                  <a:lnTo>
                    <a:pt x="484543" y="266877"/>
                  </a:lnTo>
                  <a:lnTo>
                    <a:pt x="470154" y="249097"/>
                  </a:lnTo>
                  <a:lnTo>
                    <a:pt x="470154" y="285927"/>
                  </a:lnTo>
                  <a:lnTo>
                    <a:pt x="461645" y="303707"/>
                  </a:lnTo>
                  <a:lnTo>
                    <a:pt x="454914" y="317677"/>
                  </a:lnTo>
                  <a:lnTo>
                    <a:pt x="441604" y="345617"/>
                  </a:lnTo>
                  <a:lnTo>
                    <a:pt x="441604" y="383717"/>
                  </a:lnTo>
                  <a:lnTo>
                    <a:pt x="440601" y="390067"/>
                  </a:lnTo>
                  <a:lnTo>
                    <a:pt x="436867" y="393877"/>
                  </a:lnTo>
                  <a:lnTo>
                    <a:pt x="431203" y="398957"/>
                  </a:lnTo>
                  <a:lnTo>
                    <a:pt x="424840" y="400227"/>
                  </a:lnTo>
                  <a:lnTo>
                    <a:pt x="418312" y="398957"/>
                  </a:lnTo>
                  <a:lnTo>
                    <a:pt x="412153" y="393877"/>
                  </a:lnTo>
                  <a:lnTo>
                    <a:pt x="395935" y="378637"/>
                  </a:lnTo>
                  <a:lnTo>
                    <a:pt x="363639" y="345617"/>
                  </a:lnTo>
                  <a:lnTo>
                    <a:pt x="345821" y="327837"/>
                  </a:lnTo>
                  <a:lnTo>
                    <a:pt x="344246" y="324027"/>
                  </a:lnTo>
                  <a:lnTo>
                    <a:pt x="342392" y="324027"/>
                  </a:lnTo>
                  <a:lnTo>
                    <a:pt x="338188" y="321487"/>
                  </a:lnTo>
                  <a:lnTo>
                    <a:pt x="332333" y="321487"/>
                  </a:lnTo>
                  <a:lnTo>
                    <a:pt x="328663" y="324027"/>
                  </a:lnTo>
                  <a:lnTo>
                    <a:pt x="324688" y="329107"/>
                  </a:lnTo>
                  <a:lnTo>
                    <a:pt x="324104" y="334187"/>
                  </a:lnTo>
                  <a:lnTo>
                    <a:pt x="329349" y="341807"/>
                  </a:lnTo>
                  <a:lnTo>
                    <a:pt x="331635" y="343077"/>
                  </a:lnTo>
                  <a:lnTo>
                    <a:pt x="333781" y="345617"/>
                  </a:lnTo>
                  <a:lnTo>
                    <a:pt x="381444" y="393877"/>
                  </a:lnTo>
                  <a:lnTo>
                    <a:pt x="397319" y="410387"/>
                  </a:lnTo>
                  <a:lnTo>
                    <a:pt x="402209" y="418007"/>
                  </a:lnTo>
                  <a:lnTo>
                    <a:pt x="402501" y="425627"/>
                  </a:lnTo>
                  <a:lnTo>
                    <a:pt x="398526" y="434517"/>
                  </a:lnTo>
                  <a:lnTo>
                    <a:pt x="390677" y="438327"/>
                  </a:lnTo>
                  <a:lnTo>
                    <a:pt x="383730" y="440867"/>
                  </a:lnTo>
                  <a:lnTo>
                    <a:pt x="378231" y="437057"/>
                  </a:lnTo>
                  <a:lnTo>
                    <a:pt x="373418" y="431977"/>
                  </a:lnTo>
                  <a:lnTo>
                    <a:pt x="362788" y="421817"/>
                  </a:lnTo>
                  <a:lnTo>
                    <a:pt x="330898" y="390067"/>
                  </a:lnTo>
                  <a:lnTo>
                    <a:pt x="328422" y="387527"/>
                  </a:lnTo>
                  <a:lnTo>
                    <a:pt x="322618" y="381177"/>
                  </a:lnTo>
                  <a:lnTo>
                    <a:pt x="316560" y="383717"/>
                  </a:lnTo>
                  <a:lnTo>
                    <a:pt x="309321" y="391337"/>
                  </a:lnTo>
                  <a:lnTo>
                    <a:pt x="308813" y="396417"/>
                  </a:lnTo>
                  <a:lnTo>
                    <a:pt x="314426" y="404037"/>
                  </a:lnTo>
                  <a:lnTo>
                    <a:pt x="317195" y="406577"/>
                  </a:lnTo>
                  <a:lnTo>
                    <a:pt x="319824" y="409117"/>
                  </a:lnTo>
                  <a:lnTo>
                    <a:pt x="359270" y="449757"/>
                  </a:lnTo>
                  <a:lnTo>
                    <a:pt x="363855" y="457377"/>
                  </a:lnTo>
                  <a:lnTo>
                    <a:pt x="363880" y="463727"/>
                  </a:lnTo>
                  <a:lnTo>
                    <a:pt x="359765" y="472617"/>
                  </a:lnTo>
                  <a:lnTo>
                    <a:pt x="351980" y="476427"/>
                  </a:lnTo>
                  <a:lnTo>
                    <a:pt x="345516" y="478967"/>
                  </a:lnTo>
                  <a:lnTo>
                    <a:pt x="340080" y="476427"/>
                  </a:lnTo>
                  <a:lnTo>
                    <a:pt x="335445" y="470077"/>
                  </a:lnTo>
                  <a:lnTo>
                    <a:pt x="329387" y="466267"/>
                  </a:lnTo>
                  <a:lnTo>
                    <a:pt x="317182" y="453567"/>
                  </a:lnTo>
                  <a:lnTo>
                    <a:pt x="311010" y="447217"/>
                  </a:lnTo>
                  <a:lnTo>
                    <a:pt x="306324" y="443407"/>
                  </a:lnTo>
                  <a:lnTo>
                    <a:pt x="299796" y="443407"/>
                  </a:lnTo>
                  <a:lnTo>
                    <a:pt x="295630" y="447217"/>
                  </a:lnTo>
                  <a:lnTo>
                    <a:pt x="291363" y="451027"/>
                  </a:lnTo>
                  <a:lnTo>
                    <a:pt x="315925" y="482777"/>
                  </a:lnTo>
                  <a:lnTo>
                    <a:pt x="321373" y="487857"/>
                  </a:lnTo>
                  <a:lnTo>
                    <a:pt x="326390" y="494207"/>
                  </a:lnTo>
                  <a:lnTo>
                    <a:pt x="327279" y="501827"/>
                  </a:lnTo>
                  <a:lnTo>
                    <a:pt x="324002" y="506907"/>
                  </a:lnTo>
                  <a:lnTo>
                    <a:pt x="320624" y="513257"/>
                  </a:lnTo>
                  <a:lnTo>
                    <a:pt x="315074" y="517067"/>
                  </a:lnTo>
                  <a:lnTo>
                    <a:pt x="308178" y="514527"/>
                  </a:lnTo>
                  <a:lnTo>
                    <a:pt x="303911" y="514527"/>
                  </a:lnTo>
                  <a:lnTo>
                    <a:pt x="299974" y="511987"/>
                  </a:lnTo>
                  <a:lnTo>
                    <a:pt x="296113" y="508177"/>
                  </a:lnTo>
                  <a:lnTo>
                    <a:pt x="295478" y="508177"/>
                  </a:lnTo>
                  <a:lnTo>
                    <a:pt x="295313" y="506907"/>
                  </a:lnTo>
                  <a:lnTo>
                    <a:pt x="295719" y="505637"/>
                  </a:lnTo>
                  <a:lnTo>
                    <a:pt x="298742" y="487857"/>
                  </a:lnTo>
                  <a:lnTo>
                    <a:pt x="294043" y="472617"/>
                  </a:lnTo>
                  <a:lnTo>
                    <a:pt x="283159" y="459917"/>
                  </a:lnTo>
                  <a:lnTo>
                    <a:pt x="277266" y="457377"/>
                  </a:lnTo>
                  <a:lnTo>
                    <a:pt x="277266" y="482777"/>
                  </a:lnTo>
                  <a:lnTo>
                    <a:pt x="277266" y="487857"/>
                  </a:lnTo>
                  <a:lnTo>
                    <a:pt x="274193" y="498017"/>
                  </a:lnTo>
                  <a:lnTo>
                    <a:pt x="266738" y="508177"/>
                  </a:lnTo>
                  <a:lnTo>
                    <a:pt x="257378" y="517067"/>
                  </a:lnTo>
                  <a:lnTo>
                    <a:pt x="248640" y="520877"/>
                  </a:lnTo>
                  <a:lnTo>
                    <a:pt x="241998" y="520877"/>
                  </a:lnTo>
                  <a:lnTo>
                    <a:pt x="236842" y="518337"/>
                  </a:lnTo>
                  <a:lnTo>
                    <a:pt x="230543" y="505637"/>
                  </a:lnTo>
                  <a:lnTo>
                    <a:pt x="230327" y="499287"/>
                  </a:lnTo>
                  <a:lnTo>
                    <a:pt x="241046" y="487857"/>
                  </a:lnTo>
                  <a:lnTo>
                    <a:pt x="245872" y="482777"/>
                  </a:lnTo>
                  <a:lnTo>
                    <a:pt x="257086" y="472617"/>
                  </a:lnTo>
                  <a:lnTo>
                    <a:pt x="263182" y="473887"/>
                  </a:lnTo>
                  <a:lnTo>
                    <a:pt x="274485" y="478967"/>
                  </a:lnTo>
                  <a:lnTo>
                    <a:pt x="277266" y="482777"/>
                  </a:lnTo>
                  <a:lnTo>
                    <a:pt x="277266" y="457377"/>
                  </a:lnTo>
                  <a:lnTo>
                    <a:pt x="267741" y="453567"/>
                  </a:lnTo>
                  <a:lnTo>
                    <a:pt x="267195" y="453567"/>
                  </a:lnTo>
                  <a:lnTo>
                    <a:pt x="266954" y="451027"/>
                  </a:lnTo>
                  <a:lnTo>
                    <a:pt x="266598" y="437057"/>
                  </a:lnTo>
                  <a:lnTo>
                    <a:pt x="260350" y="421817"/>
                  </a:lnTo>
                  <a:lnTo>
                    <a:pt x="248031" y="411657"/>
                  </a:lnTo>
                  <a:lnTo>
                    <a:pt x="246075" y="410387"/>
                  </a:lnTo>
                  <a:lnTo>
                    <a:pt x="246075" y="444677"/>
                  </a:lnTo>
                  <a:lnTo>
                    <a:pt x="244894" y="451027"/>
                  </a:lnTo>
                  <a:lnTo>
                    <a:pt x="241160" y="456107"/>
                  </a:lnTo>
                  <a:lnTo>
                    <a:pt x="234848" y="462457"/>
                  </a:lnTo>
                  <a:lnTo>
                    <a:pt x="228447" y="470077"/>
                  </a:lnTo>
                  <a:lnTo>
                    <a:pt x="215392" y="482777"/>
                  </a:lnTo>
                  <a:lnTo>
                    <a:pt x="210350" y="486587"/>
                  </a:lnTo>
                  <a:lnTo>
                    <a:pt x="204089" y="487857"/>
                  </a:lnTo>
                  <a:lnTo>
                    <a:pt x="197599" y="485317"/>
                  </a:lnTo>
                  <a:lnTo>
                    <a:pt x="191338" y="482777"/>
                  </a:lnTo>
                  <a:lnTo>
                    <a:pt x="188214" y="476427"/>
                  </a:lnTo>
                  <a:lnTo>
                    <a:pt x="187871" y="467537"/>
                  </a:lnTo>
                  <a:lnTo>
                    <a:pt x="188912" y="466267"/>
                  </a:lnTo>
                  <a:lnTo>
                    <a:pt x="190246" y="461187"/>
                  </a:lnTo>
                  <a:lnTo>
                    <a:pt x="217538" y="431977"/>
                  </a:lnTo>
                  <a:lnTo>
                    <a:pt x="229489" y="428167"/>
                  </a:lnTo>
                  <a:lnTo>
                    <a:pt x="235585" y="429437"/>
                  </a:lnTo>
                  <a:lnTo>
                    <a:pt x="241046" y="431977"/>
                  </a:lnTo>
                  <a:lnTo>
                    <a:pt x="244767" y="438327"/>
                  </a:lnTo>
                  <a:lnTo>
                    <a:pt x="246075" y="444677"/>
                  </a:lnTo>
                  <a:lnTo>
                    <a:pt x="246075" y="410387"/>
                  </a:lnTo>
                  <a:lnTo>
                    <a:pt x="229552" y="406577"/>
                  </a:lnTo>
                  <a:lnTo>
                    <a:pt x="225247" y="387527"/>
                  </a:lnTo>
                  <a:lnTo>
                    <a:pt x="215493" y="377367"/>
                  </a:lnTo>
                  <a:lnTo>
                    <a:pt x="208864" y="373557"/>
                  </a:lnTo>
                  <a:lnTo>
                    <a:pt x="208813" y="405206"/>
                  </a:lnTo>
                  <a:lnTo>
                    <a:pt x="208813" y="406577"/>
                  </a:lnTo>
                  <a:lnTo>
                    <a:pt x="208610" y="411657"/>
                  </a:lnTo>
                  <a:lnTo>
                    <a:pt x="204089" y="415467"/>
                  </a:lnTo>
                  <a:lnTo>
                    <a:pt x="197218" y="423087"/>
                  </a:lnTo>
                  <a:lnTo>
                    <a:pt x="190195" y="430707"/>
                  </a:lnTo>
                  <a:lnTo>
                    <a:pt x="183032" y="437057"/>
                  </a:lnTo>
                  <a:lnTo>
                    <a:pt x="175717" y="444677"/>
                  </a:lnTo>
                  <a:lnTo>
                    <a:pt x="169570" y="449757"/>
                  </a:lnTo>
                  <a:lnTo>
                    <a:pt x="159740" y="448487"/>
                  </a:lnTo>
                  <a:lnTo>
                    <a:pt x="153987" y="442137"/>
                  </a:lnTo>
                  <a:lnTo>
                    <a:pt x="148488" y="437057"/>
                  </a:lnTo>
                  <a:lnTo>
                    <a:pt x="147739" y="425627"/>
                  </a:lnTo>
                  <a:lnTo>
                    <a:pt x="153289" y="421817"/>
                  </a:lnTo>
                  <a:lnTo>
                    <a:pt x="160096" y="412927"/>
                  </a:lnTo>
                  <a:lnTo>
                    <a:pt x="167043" y="406577"/>
                  </a:lnTo>
                  <a:lnTo>
                    <a:pt x="174117" y="400227"/>
                  </a:lnTo>
                  <a:lnTo>
                    <a:pt x="183845" y="391337"/>
                  </a:lnTo>
                  <a:lnTo>
                    <a:pt x="187871" y="390067"/>
                  </a:lnTo>
                  <a:lnTo>
                    <a:pt x="198031" y="390067"/>
                  </a:lnTo>
                  <a:lnTo>
                    <a:pt x="202895" y="392607"/>
                  </a:lnTo>
                  <a:lnTo>
                    <a:pt x="208813" y="405206"/>
                  </a:lnTo>
                  <a:lnTo>
                    <a:pt x="208813" y="373532"/>
                  </a:lnTo>
                  <a:lnTo>
                    <a:pt x="201117" y="368477"/>
                  </a:lnTo>
                  <a:lnTo>
                    <a:pt x="183045" y="368477"/>
                  </a:lnTo>
                  <a:lnTo>
                    <a:pt x="173088" y="349427"/>
                  </a:lnTo>
                  <a:lnTo>
                    <a:pt x="163017" y="343077"/>
                  </a:lnTo>
                  <a:lnTo>
                    <a:pt x="163017" y="373557"/>
                  </a:lnTo>
                  <a:lnTo>
                    <a:pt x="162331" y="379907"/>
                  </a:lnTo>
                  <a:lnTo>
                    <a:pt x="157810" y="384987"/>
                  </a:lnTo>
                  <a:lnTo>
                    <a:pt x="153149" y="391337"/>
                  </a:lnTo>
                  <a:lnTo>
                    <a:pt x="147891" y="396417"/>
                  </a:lnTo>
                  <a:lnTo>
                    <a:pt x="142430" y="400227"/>
                  </a:lnTo>
                  <a:lnTo>
                    <a:pt x="136131" y="406577"/>
                  </a:lnTo>
                  <a:lnTo>
                    <a:pt x="126403" y="405307"/>
                  </a:lnTo>
                  <a:lnTo>
                    <a:pt x="114744" y="393877"/>
                  </a:lnTo>
                  <a:lnTo>
                    <a:pt x="113995" y="383717"/>
                  </a:lnTo>
                  <a:lnTo>
                    <a:pt x="124320" y="372287"/>
                  </a:lnTo>
                  <a:lnTo>
                    <a:pt x="129489" y="367207"/>
                  </a:lnTo>
                  <a:lnTo>
                    <a:pt x="134988" y="362127"/>
                  </a:lnTo>
                  <a:lnTo>
                    <a:pt x="137668" y="359587"/>
                  </a:lnTo>
                  <a:lnTo>
                    <a:pt x="141478" y="359587"/>
                  </a:lnTo>
                  <a:lnTo>
                    <a:pt x="144818" y="355777"/>
                  </a:lnTo>
                  <a:lnTo>
                    <a:pt x="151841" y="358317"/>
                  </a:lnTo>
                  <a:lnTo>
                    <a:pt x="156921" y="360857"/>
                  </a:lnTo>
                  <a:lnTo>
                    <a:pt x="159893" y="367207"/>
                  </a:lnTo>
                  <a:lnTo>
                    <a:pt x="163017" y="373557"/>
                  </a:lnTo>
                  <a:lnTo>
                    <a:pt x="163017" y="343077"/>
                  </a:lnTo>
                  <a:lnTo>
                    <a:pt x="156819" y="339267"/>
                  </a:lnTo>
                  <a:lnTo>
                    <a:pt x="137871" y="336727"/>
                  </a:lnTo>
                  <a:lnTo>
                    <a:pt x="119862" y="346887"/>
                  </a:lnTo>
                  <a:lnTo>
                    <a:pt x="78524" y="291007"/>
                  </a:lnTo>
                  <a:lnTo>
                    <a:pt x="79921" y="288467"/>
                  </a:lnTo>
                  <a:lnTo>
                    <a:pt x="82702" y="285927"/>
                  </a:lnTo>
                  <a:lnTo>
                    <a:pt x="92951" y="273227"/>
                  </a:lnTo>
                  <a:lnTo>
                    <a:pt x="175069" y="171627"/>
                  </a:lnTo>
                  <a:lnTo>
                    <a:pt x="176212" y="171627"/>
                  </a:lnTo>
                  <a:lnTo>
                    <a:pt x="178638" y="170357"/>
                  </a:lnTo>
                  <a:lnTo>
                    <a:pt x="180035" y="170357"/>
                  </a:lnTo>
                  <a:lnTo>
                    <a:pt x="187274" y="171627"/>
                  </a:lnTo>
                  <a:lnTo>
                    <a:pt x="194513" y="174167"/>
                  </a:lnTo>
                  <a:lnTo>
                    <a:pt x="209296" y="177977"/>
                  </a:lnTo>
                  <a:lnTo>
                    <a:pt x="208013" y="180517"/>
                  </a:lnTo>
                  <a:lnTo>
                    <a:pt x="207010" y="183057"/>
                  </a:lnTo>
                  <a:lnTo>
                    <a:pt x="196570" y="200837"/>
                  </a:lnTo>
                  <a:lnTo>
                    <a:pt x="177698" y="233857"/>
                  </a:lnTo>
                  <a:lnTo>
                    <a:pt x="168376" y="250367"/>
                  </a:lnTo>
                  <a:lnTo>
                    <a:pt x="163271" y="266877"/>
                  </a:lnTo>
                  <a:lnTo>
                    <a:pt x="166217" y="284657"/>
                  </a:lnTo>
                  <a:lnTo>
                    <a:pt x="176149" y="298627"/>
                  </a:lnTo>
                  <a:lnTo>
                    <a:pt x="192087" y="304977"/>
                  </a:lnTo>
                  <a:lnTo>
                    <a:pt x="204254" y="307517"/>
                  </a:lnTo>
                  <a:lnTo>
                    <a:pt x="215874" y="304977"/>
                  </a:lnTo>
                  <a:lnTo>
                    <a:pt x="226085" y="298627"/>
                  </a:lnTo>
                  <a:lnTo>
                    <a:pt x="234099" y="288467"/>
                  </a:lnTo>
                  <a:lnTo>
                    <a:pt x="240322" y="278307"/>
                  </a:lnTo>
                  <a:lnTo>
                    <a:pt x="246481" y="266877"/>
                  </a:lnTo>
                  <a:lnTo>
                    <a:pt x="252552" y="256717"/>
                  </a:lnTo>
                  <a:lnTo>
                    <a:pt x="260451" y="241477"/>
                  </a:lnTo>
                  <a:lnTo>
                    <a:pt x="275615" y="241477"/>
                  </a:lnTo>
                  <a:lnTo>
                    <a:pt x="294551" y="244017"/>
                  </a:lnTo>
                  <a:lnTo>
                    <a:pt x="304012" y="244017"/>
                  </a:lnTo>
                  <a:lnTo>
                    <a:pt x="306743" y="245287"/>
                  </a:lnTo>
                  <a:lnTo>
                    <a:pt x="309956" y="245287"/>
                  </a:lnTo>
                  <a:lnTo>
                    <a:pt x="311950" y="247827"/>
                  </a:lnTo>
                  <a:lnTo>
                    <a:pt x="373672" y="308787"/>
                  </a:lnTo>
                  <a:lnTo>
                    <a:pt x="435330" y="371017"/>
                  </a:lnTo>
                  <a:lnTo>
                    <a:pt x="439839" y="377367"/>
                  </a:lnTo>
                  <a:lnTo>
                    <a:pt x="441604" y="383717"/>
                  </a:lnTo>
                  <a:lnTo>
                    <a:pt x="441604" y="345617"/>
                  </a:lnTo>
                  <a:lnTo>
                    <a:pt x="441236" y="346887"/>
                  </a:lnTo>
                  <a:lnTo>
                    <a:pt x="439242" y="343077"/>
                  </a:lnTo>
                  <a:lnTo>
                    <a:pt x="437705" y="343077"/>
                  </a:lnTo>
                  <a:lnTo>
                    <a:pt x="336753" y="241477"/>
                  </a:lnTo>
                  <a:lnTo>
                    <a:pt x="320281" y="224967"/>
                  </a:lnTo>
                  <a:lnTo>
                    <a:pt x="316395" y="222427"/>
                  </a:lnTo>
                  <a:lnTo>
                    <a:pt x="311302" y="222427"/>
                  </a:lnTo>
                  <a:lnTo>
                    <a:pt x="284632" y="221157"/>
                  </a:lnTo>
                  <a:lnTo>
                    <a:pt x="271297" y="221157"/>
                  </a:lnTo>
                  <a:lnTo>
                    <a:pt x="257975" y="219887"/>
                  </a:lnTo>
                  <a:lnTo>
                    <a:pt x="251371" y="218617"/>
                  </a:lnTo>
                  <a:lnTo>
                    <a:pt x="247256" y="221157"/>
                  </a:lnTo>
                  <a:lnTo>
                    <a:pt x="244170" y="227507"/>
                  </a:lnTo>
                  <a:lnTo>
                    <a:pt x="237210" y="240207"/>
                  </a:lnTo>
                  <a:lnTo>
                    <a:pt x="230162" y="251637"/>
                  </a:lnTo>
                  <a:lnTo>
                    <a:pt x="223088" y="264337"/>
                  </a:lnTo>
                  <a:lnTo>
                    <a:pt x="211442" y="284657"/>
                  </a:lnTo>
                  <a:lnTo>
                    <a:pt x="203454" y="288467"/>
                  </a:lnTo>
                  <a:lnTo>
                    <a:pt x="195656" y="285927"/>
                  </a:lnTo>
                  <a:lnTo>
                    <a:pt x="189420" y="282117"/>
                  </a:lnTo>
                  <a:lnTo>
                    <a:pt x="185712" y="275767"/>
                  </a:lnTo>
                  <a:lnTo>
                    <a:pt x="184848" y="266877"/>
                  </a:lnTo>
                  <a:lnTo>
                    <a:pt x="187185" y="260527"/>
                  </a:lnTo>
                  <a:lnTo>
                    <a:pt x="193167" y="250367"/>
                  </a:lnTo>
                  <a:lnTo>
                    <a:pt x="199212" y="240207"/>
                  </a:lnTo>
                  <a:lnTo>
                    <a:pt x="211391" y="218617"/>
                  </a:lnTo>
                  <a:lnTo>
                    <a:pt x="218313" y="205917"/>
                  </a:lnTo>
                  <a:lnTo>
                    <a:pt x="221818" y="199567"/>
                  </a:lnTo>
                  <a:lnTo>
                    <a:pt x="225425" y="194487"/>
                  </a:lnTo>
                  <a:lnTo>
                    <a:pt x="226517" y="190677"/>
                  </a:lnTo>
                  <a:lnTo>
                    <a:pt x="228549" y="190677"/>
                  </a:lnTo>
                  <a:lnTo>
                    <a:pt x="248069" y="184327"/>
                  </a:lnTo>
                  <a:lnTo>
                    <a:pt x="296379" y="170357"/>
                  </a:lnTo>
                  <a:lnTo>
                    <a:pt x="300774" y="169087"/>
                  </a:lnTo>
                  <a:lnTo>
                    <a:pt x="303314" y="169087"/>
                  </a:lnTo>
                  <a:lnTo>
                    <a:pt x="305981" y="167817"/>
                  </a:lnTo>
                  <a:lnTo>
                    <a:pt x="377317" y="167817"/>
                  </a:lnTo>
                  <a:lnTo>
                    <a:pt x="379349" y="169087"/>
                  </a:lnTo>
                  <a:lnTo>
                    <a:pt x="381444" y="171627"/>
                  </a:lnTo>
                  <a:lnTo>
                    <a:pt x="402882" y="199567"/>
                  </a:lnTo>
                  <a:lnTo>
                    <a:pt x="424370" y="226237"/>
                  </a:lnTo>
                  <a:lnTo>
                    <a:pt x="445884" y="254177"/>
                  </a:lnTo>
                  <a:lnTo>
                    <a:pt x="467423" y="279577"/>
                  </a:lnTo>
                  <a:lnTo>
                    <a:pt x="469709" y="284657"/>
                  </a:lnTo>
                  <a:lnTo>
                    <a:pt x="470154" y="285927"/>
                  </a:lnTo>
                  <a:lnTo>
                    <a:pt x="470154" y="249097"/>
                  </a:lnTo>
                  <a:lnTo>
                    <a:pt x="406463" y="167817"/>
                  </a:lnTo>
                  <a:lnTo>
                    <a:pt x="403479" y="164007"/>
                  </a:lnTo>
                  <a:lnTo>
                    <a:pt x="399491" y="158927"/>
                  </a:lnTo>
                  <a:lnTo>
                    <a:pt x="442849" y="132257"/>
                  </a:lnTo>
                  <a:lnTo>
                    <a:pt x="522389" y="235127"/>
                  </a:lnTo>
                  <a:lnTo>
                    <a:pt x="522389" y="200837"/>
                  </a:lnTo>
                  <a:lnTo>
                    <a:pt x="469379" y="132257"/>
                  </a:lnTo>
                  <a:lnTo>
                    <a:pt x="449745" y="106857"/>
                  </a:lnTo>
                  <a:lnTo>
                    <a:pt x="445300" y="105587"/>
                  </a:lnTo>
                  <a:lnTo>
                    <a:pt x="410832" y="127177"/>
                  </a:lnTo>
                  <a:lnTo>
                    <a:pt x="397624" y="136067"/>
                  </a:lnTo>
                  <a:lnTo>
                    <a:pt x="381838" y="146227"/>
                  </a:lnTo>
                  <a:lnTo>
                    <a:pt x="299948" y="146227"/>
                  </a:lnTo>
                  <a:lnTo>
                    <a:pt x="296570" y="148767"/>
                  </a:lnTo>
                  <a:lnTo>
                    <a:pt x="257632" y="158927"/>
                  </a:lnTo>
                  <a:lnTo>
                    <a:pt x="244678" y="162737"/>
                  </a:lnTo>
                  <a:lnTo>
                    <a:pt x="242100" y="164007"/>
                  </a:lnTo>
                  <a:lnTo>
                    <a:pt x="239014" y="164007"/>
                  </a:lnTo>
                  <a:lnTo>
                    <a:pt x="236385" y="162737"/>
                  </a:lnTo>
                  <a:lnTo>
                    <a:pt x="224002" y="158927"/>
                  </a:lnTo>
                  <a:lnTo>
                    <a:pt x="211620" y="156387"/>
                  </a:lnTo>
                  <a:lnTo>
                    <a:pt x="199263" y="152577"/>
                  </a:lnTo>
                  <a:lnTo>
                    <a:pt x="186931" y="150037"/>
                  </a:lnTo>
                  <a:lnTo>
                    <a:pt x="175615" y="144957"/>
                  </a:lnTo>
                  <a:lnTo>
                    <a:pt x="157937" y="133527"/>
                  </a:lnTo>
                  <a:lnTo>
                    <a:pt x="157899" y="158927"/>
                  </a:lnTo>
                  <a:lnTo>
                    <a:pt x="63500" y="273227"/>
                  </a:lnTo>
                  <a:lnTo>
                    <a:pt x="25654" y="241477"/>
                  </a:lnTo>
                  <a:lnTo>
                    <a:pt x="114503" y="132257"/>
                  </a:lnTo>
                  <a:lnTo>
                    <a:pt x="157899" y="158927"/>
                  </a:lnTo>
                  <a:lnTo>
                    <a:pt x="157899" y="133527"/>
                  </a:lnTo>
                  <a:lnTo>
                    <a:pt x="155409" y="132257"/>
                  </a:lnTo>
                  <a:lnTo>
                    <a:pt x="145415" y="127177"/>
                  </a:lnTo>
                  <a:lnTo>
                    <a:pt x="132918" y="118287"/>
                  </a:lnTo>
                  <a:lnTo>
                    <a:pt x="112268" y="105587"/>
                  </a:lnTo>
                  <a:lnTo>
                    <a:pt x="108051" y="106857"/>
                  </a:lnTo>
                  <a:lnTo>
                    <a:pt x="0" y="240207"/>
                  </a:lnTo>
                  <a:lnTo>
                    <a:pt x="0" y="247827"/>
                  </a:lnTo>
                  <a:lnTo>
                    <a:pt x="2032" y="247827"/>
                  </a:lnTo>
                  <a:lnTo>
                    <a:pt x="3873" y="251637"/>
                  </a:lnTo>
                  <a:lnTo>
                    <a:pt x="16421" y="263067"/>
                  </a:lnTo>
                  <a:lnTo>
                    <a:pt x="37109" y="279577"/>
                  </a:lnTo>
                  <a:lnTo>
                    <a:pt x="55956" y="297357"/>
                  </a:lnTo>
                  <a:lnTo>
                    <a:pt x="69850" y="315137"/>
                  </a:lnTo>
                  <a:lnTo>
                    <a:pt x="90881" y="343077"/>
                  </a:lnTo>
                  <a:lnTo>
                    <a:pt x="103733" y="360857"/>
                  </a:lnTo>
                  <a:lnTo>
                    <a:pt x="104038" y="362127"/>
                  </a:lnTo>
                  <a:lnTo>
                    <a:pt x="101600" y="365937"/>
                  </a:lnTo>
                  <a:lnTo>
                    <a:pt x="94767" y="381177"/>
                  </a:lnTo>
                  <a:lnTo>
                    <a:pt x="96113" y="398957"/>
                  </a:lnTo>
                  <a:lnTo>
                    <a:pt x="104724" y="412927"/>
                  </a:lnTo>
                  <a:lnTo>
                    <a:pt x="119761" y="424357"/>
                  </a:lnTo>
                  <a:lnTo>
                    <a:pt x="122428" y="424357"/>
                  </a:lnTo>
                  <a:lnTo>
                    <a:pt x="125222" y="425627"/>
                  </a:lnTo>
                  <a:lnTo>
                    <a:pt x="128143" y="425627"/>
                  </a:lnTo>
                  <a:lnTo>
                    <a:pt x="128143" y="429437"/>
                  </a:lnTo>
                  <a:lnTo>
                    <a:pt x="130416" y="444677"/>
                  </a:lnTo>
                  <a:lnTo>
                    <a:pt x="137274" y="456107"/>
                  </a:lnTo>
                  <a:lnTo>
                    <a:pt x="148145" y="463727"/>
                  </a:lnTo>
                  <a:lnTo>
                    <a:pt x="162420" y="468807"/>
                  </a:lnTo>
                  <a:lnTo>
                    <a:pt x="166281" y="470077"/>
                  </a:lnTo>
                  <a:lnTo>
                    <a:pt x="187299" y="504367"/>
                  </a:lnTo>
                  <a:lnTo>
                    <a:pt x="199631" y="508177"/>
                  </a:lnTo>
                  <a:lnTo>
                    <a:pt x="210096" y="508177"/>
                  </a:lnTo>
                  <a:lnTo>
                    <a:pt x="213690" y="519607"/>
                  </a:lnTo>
                  <a:lnTo>
                    <a:pt x="219684" y="529767"/>
                  </a:lnTo>
                  <a:lnTo>
                    <a:pt x="228244" y="536117"/>
                  </a:lnTo>
                  <a:lnTo>
                    <a:pt x="239522" y="539927"/>
                  </a:lnTo>
                  <a:lnTo>
                    <a:pt x="251574" y="539927"/>
                  </a:lnTo>
                  <a:lnTo>
                    <a:pt x="262331" y="538657"/>
                  </a:lnTo>
                  <a:lnTo>
                    <a:pt x="271945" y="533577"/>
                  </a:lnTo>
                  <a:lnTo>
                    <a:pt x="280581" y="524687"/>
                  </a:lnTo>
                  <a:lnTo>
                    <a:pt x="290360" y="532307"/>
                  </a:lnTo>
                  <a:lnTo>
                    <a:pt x="300736" y="536117"/>
                  </a:lnTo>
                  <a:lnTo>
                    <a:pt x="311696" y="537387"/>
                  </a:lnTo>
                  <a:lnTo>
                    <a:pt x="323291" y="533577"/>
                  </a:lnTo>
                  <a:lnTo>
                    <a:pt x="333667" y="527227"/>
                  </a:lnTo>
                  <a:lnTo>
                    <a:pt x="336613" y="524687"/>
                  </a:lnTo>
                  <a:lnTo>
                    <a:pt x="341033" y="520877"/>
                  </a:lnTo>
                  <a:lnTo>
                    <a:pt x="342760" y="517067"/>
                  </a:lnTo>
                  <a:lnTo>
                    <a:pt x="345643" y="510717"/>
                  </a:lnTo>
                  <a:lnTo>
                    <a:pt x="347764" y="499287"/>
                  </a:lnTo>
                  <a:lnTo>
                    <a:pt x="381127" y="478967"/>
                  </a:lnTo>
                  <a:lnTo>
                    <a:pt x="383146" y="475157"/>
                  </a:lnTo>
                  <a:lnTo>
                    <a:pt x="385191" y="468807"/>
                  </a:lnTo>
                  <a:lnTo>
                    <a:pt x="386118" y="461187"/>
                  </a:lnTo>
                  <a:lnTo>
                    <a:pt x="400342" y="457377"/>
                  </a:lnTo>
                  <a:lnTo>
                    <a:pt x="412191" y="451027"/>
                  </a:lnTo>
                  <a:lnTo>
                    <a:pt x="419023" y="440867"/>
                  </a:lnTo>
                  <a:lnTo>
                    <a:pt x="420738" y="438327"/>
                  </a:lnTo>
                  <a:lnTo>
                    <a:pt x="425056" y="421817"/>
                  </a:lnTo>
                  <a:lnTo>
                    <a:pt x="426542" y="421817"/>
                  </a:lnTo>
                  <a:lnTo>
                    <a:pt x="445617" y="415467"/>
                  </a:lnTo>
                  <a:lnTo>
                    <a:pt x="458190" y="402767"/>
                  </a:lnTo>
                  <a:lnTo>
                    <a:pt x="458863" y="400227"/>
                  </a:lnTo>
                  <a:lnTo>
                    <a:pt x="462940" y="384987"/>
                  </a:lnTo>
                  <a:lnTo>
                    <a:pt x="458597" y="365937"/>
                  </a:lnTo>
                  <a:lnTo>
                    <a:pt x="457784" y="364667"/>
                  </a:lnTo>
                  <a:lnTo>
                    <a:pt x="457949" y="362127"/>
                  </a:lnTo>
                  <a:lnTo>
                    <a:pt x="474345" y="326567"/>
                  </a:lnTo>
                  <a:lnTo>
                    <a:pt x="491185" y="292277"/>
                  </a:lnTo>
                  <a:lnTo>
                    <a:pt x="506552" y="278307"/>
                  </a:lnTo>
                  <a:lnTo>
                    <a:pt x="518312" y="266877"/>
                  </a:lnTo>
                  <a:lnTo>
                    <a:pt x="549224" y="241477"/>
                  </a:lnTo>
                  <a:lnTo>
                    <a:pt x="549770" y="235127"/>
                  </a:lnTo>
                  <a:close/>
                </a:path>
              </a:pathLst>
            </a:custGeom>
            <a:solidFill>
              <a:srgbClr val="011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083300" y="3619500"/>
            <a:ext cx="313055" cy="427355"/>
          </a:xfrm>
          <a:custGeom>
            <a:avLst/>
            <a:gdLst/>
            <a:ahLst/>
            <a:cxnLst/>
            <a:rect l="l" t="t" r="r" b="b"/>
            <a:pathLst>
              <a:path w="313054" h="427354">
                <a:moveTo>
                  <a:pt x="312445" y="175514"/>
                </a:moveTo>
                <a:lnTo>
                  <a:pt x="311289" y="134569"/>
                </a:lnTo>
                <a:lnTo>
                  <a:pt x="298399" y="90258"/>
                </a:lnTo>
                <a:lnTo>
                  <a:pt x="290614" y="78168"/>
                </a:lnTo>
                <a:lnTo>
                  <a:pt x="290614" y="166433"/>
                </a:lnTo>
                <a:lnTo>
                  <a:pt x="284289" y="200228"/>
                </a:lnTo>
                <a:lnTo>
                  <a:pt x="268655" y="230924"/>
                </a:lnTo>
                <a:lnTo>
                  <a:pt x="243725" y="258241"/>
                </a:lnTo>
                <a:lnTo>
                  <a:pt x="229527" y="272122"/>
                </a:lnTo>
                <a:lnTo>
                  <a:pt x="217754" y="287426"/>
                </a:lnTo>
                <a:lnTo>
                  <a:pt x="208711" y="304419"/>
                </a:lnTo>
                <a:lnTo>
                  <a:pt x="202704" y="323329"/>
                </a:lnTo>
                <a:lnTo>
                  <a:pt x="201752" y="327596"/>
                </a:lnTo>
                <a:lnTo>
                  <a:pt x="200621" y="335826"/>
                </a:lnTo>
                <a:lnTo>
                  <a:pt x="200621" y="359892"/>
                </a:lnTo>
                <a:lnTo>
                  <a:pt x="200520" y="394373"/>
                </a:lnTo>
                <a:lnTo>
                  <a:pt x="200266" y="400723"/>
                </a:lnTo>
                <a:lnTo>
                  <a:pt x="196405" y="404393"/>
                </a:lnTo>
                <a:lnTo>
                  <a:pt x="155676" y="404685"/>
                </a:lnTo>
                <a:lnTo>
                  <a:pt x="115684" y="404444"/>
                </a:lnTo>
                <a:lnTo>
                  <a:pt x="111810" y="400824"/>
                </a:lnTo>
                <a:lnTo>
                  <a:pt x="111226" y="385851"/>
                </a:lnTo>
                <a:lnTo>
                  <a:pt x="111315" y="359892"/>
                </a:lnTo>
                <a:lnTo>
                  <a:pt x="200621" y="359892"/>
                </a:lnTo>
                <a:lnTo>
                  <a:pt x="200621" y="335826"/>
                </a:lnTo>
                <a:lnTo>
                  <a:pt x="200469" y="336931"/>
                </a:lnTo>
                <a:lnTo>
                  <a:pt x="111023" y="336931"/>
                </a:lnTo>
                <a:lnTo>
                  <a:pt x="110274" y="331520"/>
                </a:lnTo>
                <a:lnTo>
                  <a:pt x="95427" y="288074"/>
                </a:lnTo>
                <a:lnTo>
                  <a:pt x="54711" y="246697"/>
                </a:lnTo>
                <a:lnTo>
                  <a:pt x="31369" y="209588"/>
                </a:lnTo>
                <a:lnTo>
                  <a:pt x="21717" y="144068"/>
                </a:lnTo>
                <a:lnTo>
                  <a:pt x="33426" y="102323"/>
                </a:lnTo>
                <a:lnTo>
                  <a:pt x="57302" y="66179"/>
                </a:lnTo>
                <a:lnTo>
                  <a:pt x="91097" y="39001"/>
                </a:lnTo>
                <a:lnTo>
                  <a:pt x="132600" y="24193"/>
                </a:lnTo>
                <a:lnTo>
                  <a:pt x="175399" y="23482"/>
                </a:lnTo>
                <a:lnTo>
                  <a:pt x="214553" y="35102"/>
                </a:lnTo>
                <a:lnTo>
                  <a:pt x="247802" y="57645"/>
                </a:lnTo>
                <a:lnTo>
                  <a:pt x="272910" y="89687"/>
                </a:lnTo>
                <a:lnTo>
                  <a:pt x="287629" y="129806"/>
                </a:lnTo>
                <a:lnTo>
                  <a:pt x="290614" y="166433"/>
                </a:lnTo>
                <a:lnTo>
                  <a:pt x="290614" y="78168"/>
                </a:lnTo>
                <a:lnTo>
                  <a:pt x="242760" y="25590"/>
                </a:lnTo>
                <a:lnTo>
                  <a:pt x="204622" y="7378"/>
                </a:lnTo>
                <a:lnTo>
                  <a:pt x="162636" y="0"/>
                </a:lnTo>
                <a:lnTo>
                  <a:pt x="119113" y="4546"/>
                </a:lnTo>
                <a:lnTo>
                  <a:pt x="76339" y="22059"/>
                </a:lnTo>
                <a:lnTo>
                  <a:pt x="38823" y="52616"/>
                </a:lnTo>
                <a:lnTo>
                  <a:pt x="13068" y="91706"/>
                </a:lnTo>
                <a:lnTo>
                  <a:pt x="0" y="136194"/>
                </a:lnTo>
                <a:lnTo>
                  <a:pt x="520" y="182968"/>
                </a:lnTo>
                <a:lnTo>
                  <a:pt x="15570" y="228879"/>
                </a:lnTo>
                <a:lnTo>
                  <a:pt x="45097" y="268579"/>
                </a:lnTo>
                <a:lnTo>
                  <a:pt x="57492" y="279730"/>
                </a:lnTo>
                <a:lnTo>
                  <a:pt x="71056" y="293306"/>
                </a:lnTo>
                <a:lnTo>
                  <a:pt x="80924" y="308673"/>
                </a:lnTo>
                <a:lnTo>
                  <a:pt x="86779" y="325983"/>
                </a:lnTo>
                <a:lnTo>
                  <a:pt x="88303" y="345363"/>
                </a:lnTo>
                <a:lnTo>
                  <a:pt x="88049" y="354977"/>
                </a:lnTo>
                <a:lnTo>
                  <a:pt x="88061" y="369290"/>
                </a:lnTo>
                <a:lnTo>
                  <a:pt x="94462" y="411022"/>
                </a:lnTo>
                <a:lnTo>
                  <a:pt x="116624" y="427113"/>
                </a:lnTo>
                <a:lnTo>
                  <a:pt x="194767" y="427113"/>
                </a:lnTo>
                <a:lnTo>
                  <a:pt x="196100" y="426326"/>
                </a:lnTo>
                <a:lnTo>
                  <a:pt x="207873" y="421119"/>
                </a:lnTo>
                <a:lnTo>
                  <a:pt x="223291" y="359892"/>
                </a:lnTo>
                <a:lnTo>
                  <a:pt x="223088" y="348195"/>
                </a:lnTo>
                <a:lnTo>
                  <a:pt x="224015" y="336931"/>
                </a:lnTo>
                <a:lnTo>
                  <a:pt x="224815" y="327215"/>
                </a:lnTo>
                <a:lnTo>
                  <a:pt x="231101" y="308419"/>
                </a:lnTo>
                <a:lnTo>
                  <a:pt x="241782" y="291655"/>
                </a:lnTo>
                <a:lnTo>
                  <a:pt x="256730" y="276745"/>
                </a:lnTo>
                <a:lnTo>
                  <a:pt x="285305" y="246913"/>
                </a:lnTo>
                <a:lnTo>
                  <a:pt x="303822" y="213067"/>
                </a:lnTo>
                <a:lnTo>
                  <a:pt x="312445" y="175514"/>
                </a:lnTo>
                <a:close/>
              </a:path>
            </a:pathLst>
          </a:custGeom>
          <a:solidFill>
            <a:srgbClr val="01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9000" y="3771900"/>
            <a:ext cx="68580" cy="22860"/>
          </a:xfrm>
          <a:custGeom>
            <a:avLst/>
            <a:gdLst/>
            <a:ahLst/>
            <a:cxnLst/>
            <a:rect l="l" t="t" r="r" b="b"/>
            <a:pathLst>
              <a:path w="68579" h="22860">
                <a:moveTo>
                  <a:pt x="68110" y="16776"/>
                </a:moveTo>
                <a:lnTo>
                  <a:pt x="66776" y="3771"/>
                </a:lnTo>
                <a:lnTo>
                  <a:pt x="62458" y="203"/>
                </a:lnTo>
                <a:lnTo>
                  <a:pt x="41808" y="127"/>
                </a:lnTo>
                <a:lnTo>
                  <a:pt x="7391" y="0"/>
                </a:lnTo>
                <a:lnTo>
                  <a:pt x="2476" y="2032"/>
                </a:lnTo>
                <a:lnTo>
                  <a:pt x="0" y="8293"/>
                </a:lnTo>
                <a:lnTo>
                  <a:pt x="0" y="14592"/>
                </a:lnTo>
                <a:lnTo>
                  <a:pt x="1981" y="19050"/>
                </a:lnTo>
                <a:lnTo>
                  <a:pt x="4953" y="22529"/>
                </a:lnTo>
                <a:lnTo>
                  <a:pt x="33820" y="22733"/>
                </a:lnTo>
                <a:lnTo>
                  <a:pt x="45745" y="22682"/>
                </a:lnTo>
                <a:lnTo>
                  <a:pt x="64236" y="22275"/>
                </a:lnTo>
                <a:lnTo>
                  <a:pt x="68110" y="16776"/>
                </a:lnTo>
                <a:close/>
              </a:path>
            </a:pathLst>
          </a:custGeom>
          <a:solidFill>
            <a:srgbClr val="01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8900" y="3771900"/>
            <a:ext cx="67945" cy="22860"/>
          </a:xfrm>
          <a:custGeom>
            <a:avLst/>
            <a:gdLst/>
            <a:ahLst/>
            <a:cxnLst/>
            <a:rect l="l" t="t" r="r" b="b"/>
            <a:pathLst>
              <a:path w="67945" h="22860">
                <a:moveTo>
                  <a:pt x="33756" y="0"/>
                </a:moveTo>
                <a:lnTo>
                  <a:pt x="4508" y="214"/>
                </a:lnTo>
                <a:lnTo>
                  <a:pt x="190" y="4432"/>
                </a:lnTo>
                <a:lnTo>
                  <a:pt x="0" y="18172"/>
                </a:lnTo>
                <a:lnTo>
                  <a:pt x="4367" y="22490"/>
                </a:lnTo>
                <a:lnTo>
                  <a:pt x="19240" y="22834"/>
                </a:lnTo>
                <a:lnTo>
                  <a:pt x="33337" y="22733"/>
                </a:lnTo>
                <a:lnTo>
                  <a:pt x="48069" y="22834"/>
                </a:lnTo>
                <a:lnTo>
                  <a:pt x="63106" y="22490"/>
                </a:lnTo>
                <a:lnTo>
                  <a:pt x="67411" y="18375"/>
                </a:lnTo>
                <a:lnTo>
                  <a:pt x="67613" y="4621"/>
                </a:lnTo>
                <a:lnTo>
                  <a:pt x="63195" y="214"/>
                </a:lnTo>
                <a:lnTo>
                  <a:pt x="33756" y="0"/>
                </a:lnTo>
                <a:close/>
              </a:path>
            </a:pathLst>
          </a:custGeom>
          <a:solidFill>
            <a:srgbClr val="01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3000" y="3505200"/>
            <a:ext cx="23495" cy="67945"/>
          </a:xfrm>
          <a:custGeom>
            <a:avLst/>
            <a:gdLst/>
            <a:ahLst/>
            <a:cxnLst/>
            <a:rect l="l" t="t" r="r" b="b"/>
            <a:pathLst>
              <a:path w="23495" h="67945">
                <a:moveTo>
                  <a:pt x="18414" y="0"/>
                </a:moveTo>
                <a:lnTo>
                  <a:pt x="4432" y="0"/>
                </a:lnTo>
                <a:lnTo>
                  <a:pt x="253" y="4405"/>
                </a:lnTo>
                <a:lnTo>
                  <a:pt x="114" y="12344"/>
                </a:lnTo>
                <a:lnTo>
                  <a:pt x="0" y="33704"/>
                </a:lnTo>
                <a:lnTo>
                  <a:pt x="214" y="63003"/>
                </a:lnTo>
                <a:lnTo>
                  <a:pt x="4432" y="67411"/>
                </a:lnTo>
                <a:lnTo>
                  <a:pt x="18364" y="67411"/>
                </a:lnTo>
                <a:lnTo>
                  <a:pt x="22528" y="63003"/>
                </a:lnTo>
                <a:lnTo>
                  <a:pt x="22834" y="48017"/>
                </a:lnTo>
                <a:lnTo>
                  <a:pt x="22733" y="26733"/>
                </a:lnTo>
                <a:lnTo>
                  <a:pt x="22885" y="19545"/>
                </a:lnTo>
                <a:lnTo>
                  <a:pt x="22528" y="4356"/>
                </a:lnTo>
                <a:lnTo>
                  <a:pt x="18414" y="0"/>
                </a:lnTo>
                <a:close/>
              </a:path>
            </a:pathLst>
          </a:custGeom>
          <a:solidFill>
            <a:srgbClr val="01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5200" y="3581400"/>
            <a:ext cx="57785" cy="56515"/>
          </a:xfrm>
          <a:custGeom>
            <a:avLst/>
            <a:gdLst/>
            <a:ahLst/>
            <a:cxnLst/>
            <a:rect l="l" t="t" r="r" b="b"/>
            <a:pathLst>
              <a:path w="57785" h="56514">
                <a:moveTo>
                  <a:pt x="12953" y="0"/>
                </a:moveTo>
                <a:lnTo>
                  <a:pt x="1841" y="5410"/>
                </a:lnTo>
                <a:lnTo>
                  <a:pt x="0" y="13638"/>
                </a:lnTo>
                <a:lnTo>
                  <a:pt x="5167" y="19391"/>
                </a:lnTo>
                <a:lnTo>
                  <a:pt x="20618" y="36244"/>
                </a:lnTo>
                <a:lnTo>
                  <a:pt x="38149" y="54673"/>
                </a:lnTo>
                <a:lnTo>
                  <a:pt x="41135" y="55359"/>
                </a:lnTo>
                <a:lnTo>
                  <a:pt x="42810" y="56210"/>
                </a:lnTo>
                <a:lnTo>
                  <a:pt x="49314" y="56007"/>
                </a:lnTo>
                <a:lnTo>
                  <a:pt x="52489" y="52538"/>
                </a:lnTo>
                <a:lnTo>
                  <a:pt x="57199" y="44056"/>
                </a:lnTo>
                <a:lnTo>
                  <a:pt x="56464" y="39635"/>
                </a:lnTo>
                <a:lnTo>
                  <a:pt x="36957" y="19950"/>
                </a:lnTo>
                <a:lnTo>
                  <a:pt x="17272" y="495"/>
                </a:lnTo>
                <a:lnTo>
                  <a:pt x="12953" y="0"/>
                </a:lnTo>
                <a:close/>
              </a:path>
            </a:pathLst>
          </a:custGeom>
          <a:solidFill>
            <a:srgbClr val="01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5400" y="3924300"/>
            <a:ext cx="56515" cy="55880"/>
          </a:xfrm>
          <a:custGeom>
            <a:avLst/>
            <a:gdLst/>
            <a:ahLst/>
            <a:cxnLst/>
            <a:rect l="l" t="t" r="r" b="b"/>
            <a:pathLst>
              <a:path w="56514" h="55879">
                <a:moveTo>
                  <a:pt x="15416" y="0"/>
                </a:moveTo>
                <a:lnTo>
                  <a:pt x="9320" y="392"/>
                </a:lnTo>
                <a:lnTo>
                  <a:pt x="0" y="9231"/>
                </a:lnTo>
                <a:lnTo>
                  <a:pt x="49" y="15581"/>
                </a:lnTo>
                <a:lnTo>
                  <a:pt x="12476" y="28196"/>
                </a:lnTo>
                <a:lnTo>
                  <a:pt x="26456" y="42180"/>
                </a:lnTo>
                <a:lnTo>
                  <a:pt x="36563" y="51841"/>
                </a:lnTo>
                <a:lnTo>
                  <a:pt x="40727" y="53327"/>
                </a:lnTo>
                <a:lnTo>
                  <a:pt x="44297" y="55410"/>
                </a:lnTo>
                <a:lnTo>
                  <a:pt x="44945" y="53924"/>
                </a:lnTo>
                <a:lnTo>
                  <a:pt x="49555" y="54913"/>
                </a:lnTo>
                <a:lnTo>
                  <a:pt x="52387" y="52933"/>
                </a:lnTo>
                <a:lnTo>
                  <a:pt x="56005" y="44348"/>
                </a:lnTo>
                <a:lnTo>
                  <a:pt x="55702" y="40081"/>
                </a:lnTo>
                <a:lnTo>
                  <a:pt x="28002" y="12251"/>
                </a:lnTo>
                <a:lnTo>
                  <a:pt x="15416" y="0"/>
                </a:lnTo>
                <a:close/>
              </a:path>
            </a:pathLst>
          </a:custGeom>
          <a:solidFill>
            <a:srgbClr val="01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5200" y="3924300"/>
            <a:ext cx="56515" cy="55244"/>
          </a:xfrm>
          <a:custGeom>
            <a:avLst/>
            <a:gdLst/>
            <a:ahLst/>
            <a:cxnLst/>
            <a:rect l="l" t="t" r="r" b="b"/>
            <a:pathLst>
              <a:path w="56514" h="55245">
                <a:moveTo>
                  <a:pt x="40678" y="0"/>
                </a:moveTo>
                <a:lnTo>
                  <a:pt x="27889" y="12532"/>
                </a:lnTo>
                <a:lnTo>
                  <a:pt x="1142" y="39242"/>
                </a:lnTo>
                <a:lnTo>
                  <a:pt x="0" y="43459"/>
                </a:lnTo>
                <a:lnTo>
                  <a:pt x="3670" y="53035"/>
                </a:lnTo>
                <a:lnTo>
                  <a:pt x="7785" y="54178"/>
                </a:lnTo>
                <a:lnTo>
                  <a:pt x="12852" y="54875"/>
                </a:lnTo>
                <a:lnTo>
                  <a:pt x="15481" y="53681"/>
                </a:lnTo>
                <a:lnTo>
                  <a:pt x="18605" y="53035"/>
                </a:lnTo>
                <a:lnTo>
                  <a:pt x="28350" y="43557"/>
                </a:lnTo>
                <a:lnTo>
                  <a:pt x="43797" y="28135"/>
                </a:lnTo>
                <a:lnTo>
                  <a:pt x="56108" y="15532"/>
                </a:lnTo>
                <a:lnTo>
                  <a:pt x="55905" y="9282"/>
                </a:lnTo>
                <a:lnTo>
                  <a:pt x="46977" y="152"/>
                </a:lnTo>
                <a:lnTo>
                  <a:pt x="40678" y="0"/>
                </a:lnTo>
                <a:close/>
              </a:path>
            </a:pathLst>
          </a:custGeom>
          <a:solidFill>
            <a:srgbClr val="01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500" y="3543300"/>
            <a:ext cx="56515" cy="54610"/>
          </a:xfrm>
          <a:custGeom>
            <a:avLst/>
            <a:gdLst/>
            <a:ahLst/>
            <a:cxnLst/>
            <a:rect l="l" t="t" r="r" b="b"/>
            <a:pathLst>
              <a:path w="56514" h="54610">
                <a:moveTo>
                  <a:pt x="45491" y="0"/>
                </a:moveTo>
                <a:lnTo>
                  <a:pt x="41324" y="203"/>
                </a:lnTo>
                <a:lnTo>
                  <a:pt x="21461" y="19777"/>
                </a:lnTo>
                <a:lnTo>
                  <a:pt x="13205" y="28113"/>
                </a:lnTo>
                <a:lnTo>
                  <a:pt x="0" y="41870"/>
                </a:lnTo>
                <a:lnTo>
                  <a:pt x="2133" y="50660"/>
                </a:lnTo>
                <a:lnTo>
                  <a:pt x="13792" y="54470"/>
                </a:lnTo>
                <a:lnTo>
                  <a:pt x="18910" y="53732"/>
                </a:lnTo>
                <a:lnTo>
                  <a:pt x="37625" y="35148"/>
                </a:lnTo>
                <a:lnTo>
                  <a:pt x="54227" y="18262"/>
                </a:lnTo>
                <a:lnTo>
                  <a:pt x="55372" y="14986"/>
                </a:lnTo>
                <a:lnTo>
                  <a:pt x="56210" y="13600"/>
                </a:lnTo>
                <a:lnTo>
                  <a:pt x="55967" y="7048"/>
                </a:lnTo>
                <a:lnTo>
                  <a:pt x="53681" y="3670"/>
                </a:lnTo>
                <a:lnTo>
                  <a:pt x="45491" y="0"/>
                </a:lnTo>
                <a:close/>
              </a:path>
            </a:pathLst>
          </a:custGeom>
          <a:solidFill>
            <a:srgbClr val="01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3000" y="3683000"/>
            <a:ext cx="114300" cy="11430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969000" y="5486400"/>
            <a:ext cx="540385" cy="539750"/>
            <a:chOff x="5969000" y="5486400"/>
            <a:chExt cx="540385" cy="53975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5363" y="5916930"/>
              <a:ext cx="225384" cy="1092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69000" y="5538469"/>
              <a:ext cx="540385" cy="436880"/>
            </a:xfrm>
            <a:custGeom>
              <a:avLst/>
              <a:gdLst/>
              <a:ahLst/>
              <a:cxnLst/>
              <a:rect l="l" t="t" r="r" b="b"/>
              <a:pathLst>
                <a:path w="540384" h="436879">
                  <a:moveTo>
                    <a:pt x="227253" y="403860"/>
                  </a:moveTo>
                  <a:lnTo>
                    <a:pt x="227114" y="402590"/>
                  </a:lnTo>
                  <a:lnTo>
                    <a:pt x="223888" y="398780"/>
                  </a:lnTo>
                  <a:lnTo>
                    <a:pt x="217195" y="396240"/>
                  </a:lnTo>
                  <a:lnTo>
                    <a:pt x="174917" y="378460"/>
                  </a:lnTo>
                  <a:lnTo>
                    <a:pt x="170154" y="378460"/>
                  </a:lnTo>
                  <a:lnTo>
                    <a:pt x="165201" y="382270"/>
                  </a:lnTo>
                  <a:lnTo>
                    <a:pt x="156718" y="389902"/>
                  </a:lnTo>
                  <a:lnTo>
                    <a:pt x="131102" y="408940"/>
                  </a:lnTo>
                  <a:lnTo>
                    <a:pt x="125044" y="412750"/>
                  </a:lnTo>
                  <a:lnTo>
                    <a:pt x="120065" y="414020"/>
                  </a:lnTo>
                  <a:lnTo>
                    <a:pt x="115303" y="412750"/>
                  </a:lnTo>
                  <a:lnTo>
                    <a:pt x="109880" y="407670"/>
                  </a:lnTo>
                  <a:lnTo>
                    <a:pt x="72466" y="370852"/>
                  </a:lnTo>
                  <a:lnTo>
                    <a:pt x="72174" y="365760"/>
                  </a:lnTo>
                  <a:lnTo>
                    <a:pt x="91579" y="341630"/>
                  </a:lnTo>
                  <a:lnTo>
                    <a:pt x="98488" y="332740"/>
                  </a:lnTo>
                  <a:lnTo>
                    <a:pt x="109728" y="317500"/>
                  </a:lnTo>
                  <a:lnTo>
                    <a:pt x="109931" y="313690"/>
                  </a:lnTo>
                  <a:lnTo>
                    <a:pt x="99174" y="289560"/>
                  </a:lnTo>
                  <a:lnTo>
                    <a:pt x="95542" y="280670"/>
                  </a:lnTo>
                  <a:lnTo>
                    <a:pt x="45910" y="256540"/>
                  </a:lnTo>
                  <a:lnTo>
                    <a:pt x="25946" y="254000"/>
                  </a:lnTo>
                  <a:lnTo>
                    <a:pt x="22428" y="250190"/>
                  </a:lnTo>
                  <a:lnTo>
                    <a:pt x="22466" y="186690"/>
                  </a:lnTo>
                  <a:lnTo>
                    <a:pt x="25946" y="182880"/>
                  </a:lnTo>
                  <a:lnTo>
                    <a:pt x="34772" y="181610"/>
                  </a:lnTo>
                  <a:lnTo>
                    <a:pt x="79222" y="176530"/>
                  </a:lnTo>
                  <a:lnTo>
                    <a:pt x="85928" y="175260"/>
                  </a:lnTo>
                  <a:lnTo>
                    <a:pt x="89738" y="172720"/>
                  </a:lnTo>
                  <a:lnTo>
                    <a:pt x="92113" y="166370"/>
                  </a:lnTo>
                  <a:lnTo>
                    <a:pt x="95542" y="156210"/>
                  </a:lnTo>
                  <a:lnTo>
                    <a:pt x="102997" y="138430"/>
                  </a:lnTo>
                  <a:lnTo>
                    <a:pt x="109880" y="123190"/>
                  </a:lnTo>
                  <a:lnTo>
                    <a:pt x="109766" y="118110"/>
                  </a:lnTo>
                  <a:lnTo>
                    <a:pt x="105524" y="113030"/>
                  </a:lnTo>
                  <a:lnTo>
                    <a:pt x="98640" y="104140"/>
                  </a:lnTo>
                  <a:lnTo>
                    <a:pt x="91821" y="96520"/>
                  </a:lnTo>
                  <a:lnTo>
                    <a:pt x="78270" y="78740"/>
                  </a:lnTo>
                  <a:lnTo>
                    <a:pt x="72136" y="71120"/>
                  </a:lnTo>
                  <a:lnTo>
                    <a:pt x="72377" y="66040"/>
                  </a:lnTo>
                  <a:lnTo>
                    <a:pt x="87083" y="50800"/>
                  </a:lnTo>
                  <a:lnTo>
                    <a:pt x="117767" y="20320"/>
                  </a:lnTo>
                  <a:lnTo>
                    <a:pt x="158737" y="20320"/>
                  </a:lnTo>
                  <a:lnTo>
                    <a:pt x="157264" y="19050"/>
                  </a:lnTo>
                  <a:lnTo>
                    <a:pt x="149872" y="13970"/>
                  </a:lnTo>
                  <a:lnTo>
                    <a:pt x="142481" y="7620"/>
                  </a:lnTo>
                  <a:lnTo>
                    <a:pt x="130594" y="1270"/>
                  </a:lnTo>
                  <a:lnTo>
                    <a:pt x="87515" y="19050"/>
                  </a:lnTo>
                  <a:lnTo>
                    <a:pt x="79209" y="27940"/>
                  </a:lnTo>
                  <a:lnTo>
                    <a:pt x="70929" y="35560"/>
                  </a:lnTo>
                  <a:lnTo>
                    <a:pt x="62649" y="44450"/>
                  </a:lnTo>
                  <a:lnTo>
                    <a:pt x="54635" y="54610"/>
                  </a:lnTo>
                  <a:lnTo>
                    <a:pt x="51422" y="67310"/>
                  </a:lnTo>
                  <a:lnTo>
                    <a:pt x="53060" y="78740"/>
                  </a:lnTo>
                  <a:lnTo>
                    <a:pt x="59563" y="91440"/>
                  </a:lnTo>
                  <a:lnTo>
                    <a:pt x="65201" y="97790"/>
                  </a:lnTo>
                  <a:lnTo>
                    <a:pt x="84188" y="123190"/>
                  </a:lnTo>
                  <a:lnTo>
                    <a:pt x="84328" y="124460"/>
                  </a:lnTo>
                  <a:lnTo>
                    <a:pt x="82994" y="127000"/>
                  </a:lnTo>
                  <a:lnTo>
                    <a:pt x="76403" y="142240"/>
                  </a:lnTo>
                  <a:lnTo>
                    <a:pt x="72326" y="153670"/>
                  </a:lnTo>
                  <a:lnTo>
                    <a:pt x="70726" y="154940"/>
                  </a:lnTo>
                  <a:lnTo>
                    <a:pt x="21907" y="161290"/>
                  </a:lnTo>
                  <a:lnTo>
                    <a:pt x="1727" y="182880"/>
                  </a:lnTo>
                  <a:lnTo>
                    <a:pt x="876" y="184150"/>
                  </a:lnTo>
                  <a:lnTo>
                    <a:pt x="0" y="186690"/>
                  </a:lnTo>
                  <a:lnTo>
                    <a:pt x="38" y="248920"/>
                  </a:lnTo>
                  <a:lnTo>
                    <a:pt x="2959" y="254000"/>
                  </a:lnTo>
                  <a:lnTo>
                    <a:pt x="5156" y="260350"/>
                  </a:lnTo>
                  <a:lnTo>
                    <a:pt x="14173" y="273050"/>
                  </a:lnTo>
                  <a:lnTo>
                    <a:pt x="22174" y="275590"/>
                  </a:lnTo>
                  <a:lnTo>
                    <a:pt x="57873" y="280670"/>
                  </a:lnTo>
                  <a:lnTo>
                    <a:pt x="70548" y="281940"/>
                  </a:lnTo>
                  <a:lnTo>
                    <a:pt x="72428" y="283210"/>
                  </a:lnTo>
                  <a:lnTo>
                    <a:pt x="76403" y="294640"/>
                  </a:lnTo>
                  <a:lnTo>
                    <a:pt x="79476" y="302260"/>
                  </a:lnTo>
                  <a:lnTo>
                    <a:pt x="82931" y="308610"/>
                  </a:lnTo>
                  <a:lnTo>
                    <a:pt x="84429" y="312420"/>
                  </a:lnTo>
                  <a:lnTo>
                    <a:pt x="84023" y="314960"/>
                  </a:lnTo>
                  <a:lnTo>
                    <a:pt x="76238" y="323850"/>
                  </a:lnTo>
                  <a:lnTo>
                    <a:pt x="65087" y="339090"/>
                  </a:lnTo>
                  <a:lnTo>
                    <a:pt x="59563" y="345440"/>
                  </a:lnTo>
                  <a:lnTo>
                    <a:pt x="53098" y="358152"/>
                  </a:lnTo>
                  <a:lnTo>
                    <a:pt x="70802" y="401320"/>
                  </a:lnTo>
                  <a:lnTo>
                    <a:pt x="79286" y="408940"/>
                  </a:lnTo>
                  <a:lnTo>
                    <a:pt x="96291" y="426720"/>
                  </a:lnTo>
                  <a:lnTo>
                    <a:pt x="106832" y="434340"/>
                  </a:lnTo>
                  <a:lnTo>
                    <a:pt x="118376" y="436880"/>
                  </a:lnTo>
                  <a:lnTo>
                    <a:pt x="130225" y="435610"/>
                  </a:lnTo>
                  <a:lnTo>
                    <a:pt x="141719" y="429260"/>
                  </a:lnTo>
                  <a:lnTo>
                    <a:pt x="149174" y="424180"/>
                  </a:lnTo>
                  <a:lnTo>
                    <a:pt x="156578" y="417830"/>
                  </a:lnTo>
                  <a:lnTo>
                    <a:pt x="162090" y="414020"/>
                  </a:lnTo>
                  <a:lnTo>
                    <a:pt x="163931" y="412750"/>
                  </a:lnTo>
                  <a:lnTo>
                    <a:pt x="174180" y="403860"/>
                  </a:lnTo>
                  <a:lnTo>
                    <a:pt x="227253" y="403860"/>
                  </a:lnTo>
                  <a:close/>
                </a:path>
                <a:path w="540384" h="436879">
                  <a:moveTo>
                    <a:pt x="540042" y="194310"/>
                  </a:moveTo>
                  <a:lnTo>
                    <a:pt x="537781" y="181610"/>
                  </a:lnTo>
                  <a:lnTo>
                    <a:pt x="531444" y="170180"/>
                  </a:lnTo>
                  <a:lnTo>
                    <a:pt x="521487" y="162560"/>
                  </a:lnTo>
                  <a:lnTo>
                    <a:pt x="508330" y="158750"/>
                  </a:lnTo>
                  <a:lnTo>
                    <a:pt x="499300" y="158750"/>
                  </a:lnTo>
                  <a:lnTo>
                    <a:pt x="481266" y="156210"/>
                  </a:lnTo>
                  <a:lnTo>
                    <a:pt x="469252" y="154940"/>
                  </a:lnTo>
                  <a:lnTo>
                    <a:pt x="467766" y="153670"/>
                  </a:lnTo>
                  <a:lnTo>
                    <a:pt x="463753" y="142240"/>
                  </a:lnTo>
                  <a:lnTo>
                    <a:pt x="460527" y="134620"/>
                  </a:lnTo>
                  <a:lnTo>
                    <a:pt x="455714" y="124460"/>
                  </a:lnTo>
                  <a:lnTo>
                    <a:pt x="455841" y="121920"/>
                  </a:lnTo>
                  <a:lnTo>
                    <a:pt x="481063" y="90170"/>
                  </a:lnTo>
                  <a:lnTo>
                    <a:pt x="488632" y="67310"/>
                  </a:lnTo>
                  <a:lnTo>
                    <a:pt x="485622" y="55880"/>
                  </a:lnTo>
                  <a:lnTo>
                    <a:pt x="478129" y="44450"/>
                  </a:lnTo>
                  <a:lnTo>
                    <a:pt x="469620" y="35560"/>
                  </a:lnTo>
                  <a:lnTo>
                    <a:pt x="461060" y="27940"/>
                  </a:lnTo>
                  <a:lnTo>
                    <a:pt x="453682" y="20320"/>
                  </a:lnTo>
                  <a:lnTo>
                    <a:pt x="422313" y="20320"/>
                  </a:lnTo>
                  <a:lnTo>
                    <a:pt x="429374" y="27940"/>
                  </a:lnTo>
                  <a:lnTo>
                    <a:pt x="445439" y="44450"/>
                  </a:lnTo>
                  <a:lnTo>
                    <a:pt x="463702" y="62230"/>
                  </a:lnTo>
                  <a:lnTo>
                    <a:pt x="465137" y="66040"/>
                  </a:lnTo>
                  <a:lnTo>
                    <a:pt x="467169" y="68580"/>
                  </a:lnTo>
                  <a:lnTo>
                    <a:pt x="465328" y="72390"/>
                  </a:lnTo>
                  <a:lnTo>
                    <a:pt x="441629" y="104140"/>
                  </a:lnTo>
                  <a:lnTo>
                    <a:pt x="430314" y="118110"/>
                  </a:lnTo>
                  <a:lnTo>
                    <a:pt x="430098" y="123190"/>
                  </a:lnTo>
                  <a:lnTo>
                    <a:pt x="440855" y="147320"/>
                  </a:lnTo>
                  <a:lnTo>
                    <a:pt x="444538" y="157480"/>
                  </a:lnTo>
                  <a:lnTo>
                    <a:pt x="448056" y="166370"/>
                  </a:lnTo>
                  <a:lnTo>
                    <a:pt x="450291" y="172720"/>
                  </a:lnTo>
                  <a:lnTo>
                    <a:pt x="453923" y="175260"/>
                  </a:lnTo>
                  <a:lnTo>
                    <a:pt x="471284" y="177800"/>
                  </a:lnTo>
                  <a:lnTo>
                    <a:pt x="504609" y="181610"/>
                  </a:lnTo>
                  <a:lnTo>
                    <a:pt x="514134" y="182880"/>
                  </a:lnTo>
                  <a:lnTo>
                    <a:pt x="517563" y="186690"/>
                  </a:lnTo>
                  <a:lnTo>
                    <a:pt x="517563" y="250190"/>
                  </a:lnTo>
                  <a:lnTo>
                    <a:pt x="514007" y="254000"/>
                  </a:lnTo>
                  <a:lnTo>
                    <a:pt x="505269" y="255270"/>
                  </a:lnTo>
                  <a:lnTo>
                    <a:pt x="460324" y="260350"/>
                  </a:lnTo>
                  <a:lnTo>
                    <a:pt x="454063" y="261620"/>
                  </a:lnTo>
                  <a:lnTo>
                    <a:pt x="450342" y="264160"/>
                  </a:lnTo>
                  <a:lnTo>
                    <a:pt x="448056" y="270510"/>
                  </a:lnTo>
                  <a:lnTo>
                    <a:pt x="444398" y="279400"/>
                  </a:lnTo>
                  <a:lnTo>
                    <a:pt x="440575" y="289560"/>
                  </a:lnTo>
                  <a:lnTo>
                    <a:pt x="432549" y="307340"/>
                  </a:lnTo>
                  <a:lnTo>
                    <a:pt x="430009" y="313690"/>
                  </a:lnTo>
                  <a:lnTo>
                    <a:pt x="430352" y="318770"/>
                  </a:lnTo>
                  <a:lnTo>
                    <a:pt x="441185" y="331470"/>
                  </a:lnTo>
                  <a:lnTo>
                    <a:pt x="467855" y="365760"/>
                  </a:lnTo>
                  <a:lnTo>
                    <a:pt x="467512" y="370852"/>
                  </a:lnTo>
                  <a:lnTo>
                    <a:pt x="422427" y="415290"/>
                  </a:lnTo>
                  <a:lnTo>
                    <a:pt x="417703" y="416560"/>
                  </a:lnTo>
                  <a:lnTo>
                    <a:pt x="410616" y="410210"/>
                  </a:lnTo>
                  <a:lnTo>
                    <a:pt x="401739" y="403860"/>
                  </a:lnTo>
                  <a:lnTo>
                    <a:pt x="366217" y="403860"/>
                  </a:lnTo>
                  <a:lnTo>
                    <a:pt x="375945" y="411480"/>
                  </a:lnTo>
                  <a:lnTo>
                    <a:pt x="383108" y="417830"/>
                  </a:lnTo>
                  <a:lnTo>
                    <a:pt x="397510" y="429260"/>
                  </a:lnTo>
                  <a:lnTo>
                    <a:pt x="409333" y="435610"/>
                  </a:lnTo>
                  <a:lnTo>
                    <a:pt x="421411" y="436880"/>
                  </a:lnTo>
                  <a:lnTo>
                    <a:pt x="433197" y="434340"/>
                  </a:lnTo>
                  <a:lnTo>
                    <a:pt x="444157" y="425450"/>
                  </a:lnTo>
                  <a:lnTo>
                    <a:pt x="452577" y="417830"/>
                  </a:lnTo>
                  <a:lnTo>
                    <a:pt x="453771" y="416560"/>
                  </a:lnTo>
                  <a:lnTo>
                    <a:pt x="460971" y="408940"/>
                  </a:lnTo>
                  <a:lnTo>
                    <a:pt x="469328" y="401320"/>
                  </a:lnTo>
                  <a:lnTo>
                    <a:pt x="477685" y="392430"/>
                  </a:lnTo>
                  <a:lnTo>
                    <a:pt x="485521" y="381000"/>
                  </a:lnTo>
                  <a:lnTo>
                    <a:pt x="488645" y="369570"/>
                  </a:lnTo>
                  <a:lnTo>
                    <a:pt x="487006" y="358152"/>
                  </a:lnTo>
                  <a:lnTo>
                    <a:pt x="480555" y="345440"/>
                  </a:lnTo>
                  <a:lnTo>
                    <a:pt x="475018" y="339090"/>
                  </a:lnTo>
                  <a:lnTo>
                    <a:pt x="463842" y="323850"/>
                  </a:lnTo>
                  <a:lnTo>
                    <a:pt x="456044" y="314960"/>
                  </a:lnTo>
                  <a:lnTo>
                    <a:pt x="455612" y="312420"/>
                  </a:lnTo>
                  <a:lnTo>
                    <a:pt x="460667" y="302260"/>
                  </a:lnTo>
                  <a:lnTo>
                    <a:pt x="463702" y="294640"/>
                  </a:lnTo>
                  <a:lnTo>
                    <a:pt x="467715" y="283210"/>
                  </a:lnTo>
                  <a:lnTo>
                    <a:pt x="469557" y="281940"/>
                  </a:lnTo>
                  <a:lnTo>
                    <a:pt x="511327" y="276860"/>
                  </a:lnTo>
                  <a:lnTo>
                    <a:pt x="540042" y="242570"/>
                  </a:lnTo>
                  <a:lnTo>
                    <a:pt x="540042" y="194310"/>
                  </a:lnTo>
                  <a:close/>
                </a:path>
              </a:pathLst>
            </a:custGeom>
            <a:solidFill>
              <a:srgbClr val="011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0983" y="5486400"/>
              <a:ext cx="331704" cy="1104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1400" y="5651500"/>
              <a:ext cx="228600" cy="22860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84262" y="292100"/>
            <a:ext cx="3703320" cy="173482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ct val="97600"/>
              </a:lnSpc>
              <a:spcBef>
                <a:spcPts val="209"/>
              </a:spcBef>
            </a:pPr>
            <a:r>
              <a:rPr sz="3800" b="0" spc="-5" dirty="0">
                <a:latin typeface="Trebuchet MS"/>
                <a:cs typeface="Trebuchet MS"/>
              </a:rPr>
              <a:t>Причины </a:t>
            </a:r>
            <a:r>
              <a:rPr sz="3800" b="0" dirty="0">
                <a:latin typeface="Trebuchet MS"/>
                <a:cs typeface="Trebuchet MS"/>
              </a:rPr>
              <a:t> </a:t>
            </a:r>
            <a:r>
              <a:rPr sz="3800" b="0" spc="-5" dirty="0">
                <a:latin typeface="Trebuchet MS"/>
                <a:cs typeface="Trebuchet MS"/>
              </a:rPr>
              <a:t>инвестировать</a:t>
            </a:r>
            <a:r>
              <a:rPr sz="3800" b="0" spc="-55" dirty="0">
                <a:latin typeface="Trebuchet MS"/>
                <a:cs typeface="Trebuchet MS"/>
              </a:rPr>
              <a:t> </a:t>
            </a:r>
            <a:r>
              <a:rPr sz="3800" b="0" dirty="0">
                <a:latin typeface="Trebuchet MS"/>
                <a:cs typeface="Trebuchet MS"/>
              </a:rPr>
              <a:t>в </a:t>
            </a:r>
            <a:r>
              <a:rPr sz="3800" b="0" spc="-1130" dirty="0">
                <a:latin typeface="Trebuchet MS"/>
                <a:cs typeface="Trebuchet MS"/>
              </a:rPr>
              <a:t> </a:t>
            </a:r>
            <a:r>
              <a:rPr sz="3800" b="0" dirty="0">
                <a:latin typeface="Trebuchet MS"/>
                <a:cs typeface="Trebuchet MS"/>
              </a:rPr>
              <a:t>нас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22295" y="1562100"/>
            <a:ext cx="3437890" cy="458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8155">
              <a:lnSpc>
                <a:spcPct val="100200"/>
              </a:lnSpc>
              <a:spcBef>
                <a:spcPts val="95"/>
              </a:spcBef>
            </a:pP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Наличие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спроса на </a:t>
            </a:r>
            <a:r>
              <a:rPr sz="2100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мясную продукцию на </a:t>
            </a:r>
            <a:r>
              <a:rPr sz="2100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территории города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Жодино</a:t>
            </a:r>
            <a:r>
              <a:rPr sz="2100" spc="-2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и</a:t>
            </a:r>
            <a:r>
              <a:rPr sz="2100" spc="-2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в</a:t>
            </a:r>
            <a:r>
              <a:rPr sz="2100" spc="-1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ближайших </a:t>
            </a:r>
            <a:r>
              <a:rPr sz="2100" spc="-62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населённых</a:t>
            </a:r>
            <a:r>
              <a:rPr sz="2100" spc="-2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пунктов.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rebuchet MS"/>
              <a:cs typeface="Trebuchet MS"/>
            </a:endParaRPr>
          </a:p>
          <a:p>
            <a:pPr marL="122555" marR="1198245">
              <a:lnSpc>
                <a:spcPct val="103200"/>
              </a:lnSpc>
              <a:spcBef>
                <a:spcPts val="5"/>
              </a:spcBef>
            </a:pP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Наличие</a:t>
            </a:r>
            <a:r>
              <a:rPr sz="2100" spc="-3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сырья</a:t>
            </a:r>
            <a:r>
              <a:rPr sz="2100" spc="-3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и </a:t>
            </a:r>
            <a:r>
              <a:rPr sz="2100" spc="-61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поставщиков.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rebuchet MS"/>
              <a:cs typeface="Trebuchet MS"/>
            </a:endParaRPr>
          </a:p>
          <a:p>
            <a:pPr marL="122555">
              <a:lnSpc>
                <a:spcPct val="100000"/>
              </a:lnSpc>
            </a:pP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Высокая</a:t>
            </a:r>
            <a:r>
              <a:rPr sz="2100" spc="-4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прибыль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rebuchet MS"/>
              <a:cs typeface="Trebuchet MS"/>
            </a:endParaRPr>
          </a:p>
          <a:p>
            <a:pPr marL="122555" marR="5080" algn="just">
              <a:lnSpc>
                <a:spcPct val="101200"/>
              </a:lnSpc>
              <a:spcBef>
                <a:spcPts val="5"/>
              </a:spcBef>
            </a:pP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Выгодное географическое </a:t>
            </a:r>
            <a:r>
              <a:rPr sz="2100" spc="-62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положение </a:t>
            </a:r>
            <a:r>
              <a:rPr sz="2100" dirty="0">
                <a:solidFill>
                  <a:srgbClr val="011C1D"/>
                </a:solidFill>
                <a:latin typeface="Trebuchet MS"/>
                <a:cs typeface="Trebuchet MS"/>
              </a:rPr>
              <a:t>с </a:t>
            </a: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точки зрения </a:t>
            </a:r>
            <a:r>
              <a:rPr sz="2100" spc="-62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011C1D"/>
                </a:solidFill>
                <a:latin typeface="Trebuchet MS"/>
                <a:cs typeface="Trebuchet MS"/>
              </a:rPr>
              <a:t>логистики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-6350" y="0"/>
            <a:ext cx="10706100" cy="7569200"/>
            <a:chOff x="-6350" y="0"/>
            <a:chExt cx="10706100" cy="756920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6000" y="2781300"/>
              <a:ext cx="4013200" cy="40259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56300" y="445770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584098" y="219964"/>
                  </a:moveTo>
                  <a:lnTo>
                    <a:pt x="583044" y="210248"/>
                  </a:lnTo>
                  <a:lnTo>
                    <a:pt x="579450" y="201168"/>
                  </a:lnTo>
                  <a:lnTo>
                    <a:pt x="573417" y="193243"/>
                  </a:lnTo>
                  <a:lnTo>
                    <a:pt x="547611" y="167436"/>
                  </a:lnTo>
                  <a:lnTo>
                    <a:pt x="547611" y="219036"/>
                  </a:lnTo>
                  <a:lnTo>
                    <a:pt x="529437" y="260756"/>
                  </a:lnTo>
                  <a:lnTo>
                    <a:pt x="504228" y="295376"/>
                  </a:lnTo>
                  <a:lnTo>
                    <a:pt x="473570" y="324472"/>
                  </a:lnTo>
                  <a:lnTo>
                    <a:pt x="439013" y="349605"/>
                  </a:lnTo>
                  <a:lnTo>
                    <a:pt x="402120" y="372364"/>
                  </a:lnTo>
                  <a:lnTo>
                    <a:pt x="364451" y="394347"/>
                  </a:lnTo>
                  <a:lnTo>
                    <a:pt x="327558" y="417106"/>
                  </a:lnTo>
                  <a:lnTo>
                    <a:pt x="293014" y="442239"/>
                  </a:lnTo>
                  <a:lnTo>
                    <a:pt x="262356" y="471322"/>
                  </a:lnTo>
                  <a:lnTo>
                    <a:pt x="237172" y="505929"/>
                  </a:lnTo>
                  <a:lnTo>
                    <a:pt x="218998" y="547649"/>
                  </a:lnTo>
                  <a:lnTo>
                    <a:pt x="36436" y="365036"/>
                  </a:lnTo>
                  <a:lnTo>
                    <a:pt x="54622" y="323303"/>
                  </a:lnTo>
                  <a:lnTo>
                    <a:pt x="79819" y="288683"/>
                  </a:lnTo>
                  <a:lnTo>
                    <a:pt x="110477" y="259600"/>
                  </a:lnTo>
                  <a:lnTo>
                    <a:pt x="145034" y="234467"/>
                  </a:lnTo>
                  <a:lnTo>
                    <a:pt x="181927" y="211709"/>
                  </a:lnTo>
                  <a:lnTo>
                    <a:pt x="219595" y="189738"/>
                  </a:lnTo>
                  <a:lnTo>
                    <a:pt x="256489" y="166979"/>
                  </a:lnTo>
                  <a:lnTo>
                    <a:pt x="291045" y="141846"/>
                  </a:lnTo>
                  <a:lnTo>
                    <a:pt x="321691" y="112763"/>
                  </a:lnTo>
                  <a:lnTo>
                    <a:pt x="346887" y="78143"/>
                  </a:lnTo>
                  <a:lnTo>
                    <a:pt x="365048" y="36423"/>
                  </a:lnTo>
                  <a:lnTo>
                    <a:pt x="547611" y="219036"/>
                  </a:lnTo>
                  <a:lnTo>
                    <a:pt x="547611" y="167436"/>
                  </a:lnTo>
                  <a:lnTo>
                    <a:pt x="416598" y="36423"/>
                  </a:lnTo>
                  <a:lnTo>
                    <a:pt x="390855" y="10680"/>
                  </a:lnTo>
                  <a:lnTo>
                    <a:pt x="383387" y="4940"/>
                  </a:lnTo>
                  <a:lnTo>
                    <a:pt x="374827" y="1346"/>
                  </a:lnTo>
                  <a:lnTo>
                    <a:pt x="365633" y="0"/>
                  </a:lnTo>
                  <a:lnTo>
                    <a:pt x="331914" y="19951"/>
                  </a:lnTo>
                  <a:lnTo>
                    <a:pt x="330174" y="25704"/>
                  </a:lnTo>
                  <a:lnTo>
                    <a:pt x="322821" y="45186"/>
                  </a:lnTo>
                  <a:lnTo>
                    <a:pt x="301053" y="80670"/>
                  </a:lnTo>
                  <a:lnTo>
                    <a:pt x="263766" y="116992"/>
                  </a:lnTo>
                  <a:lnTo>
                    <a:pt x="211150" y="152349"/>
                  </a:lnTo>
                  <a:lnTo>
                    <a:pt x="151320" y="187452"/>
                  </a:lnTo>
                  <a:lnTo>
                    <a:pt x="120548" y="206921"/>
                  </a:lnTo>
                  <a:lnTo>
                    <a:pt x="63423" y="252971"/>
                  </a:lnTo>
                  <a:lnTo>
                    <a:pt x="25819" y="300355"/>
                  </a:lnTo>
                  <a:lnTo>
                    <a:pt x="1612" y="354266"/>
                  </a:lnTo>
                  <a:lnTo>
                    <a:pt x="0" y="364121"/>
                  </a:lnTo>
                  <a:lnTo>
                    <a:pt x="1054" y="373862"/>
                  </a:lnTo>
                  <a:lnTo>
                    <a:pt x="193255" y="573443"/>
                  </a:lnTo>
                  <a:lnTo>
                    <a:pt x="218478" y="584161"/>
                  </a:lnTo>
                  <a:lnTo>
                    <a:pt x="227838" y="583120"/>
                  </a:lnTo>
                  <a:lnTo>
                    <a:pt x="253923" y="558419"/>
                  </a:lnTo>
                  <a:lnTo>
                    <a:pt x="258000" y="547649"/>
                  </a:lnTo>
                  <a:lnTo>
                    <a:pt x="297637" y="487172"/>
                  </a:lnTo>
                  <a:lnTo>
                    <a:pt x="345617" y="448932"/>
                  </a:lnTo>
                  <a:lnTo>
                    <a:pt x="432765" y="396633"/>
                  </a:lnTo>
                  <a:lnTo>
                    <a:pt x="463524" y="377151"/>
                  </a:lnTo>
                  <a:lnTo>
                    <a:pt x="520623" y="331152"/>
                  </a:lnTo>
                  <a:lnTo>
                    <a:pt x="558279" y="283768"/>
                  </a:lnTo>
                  <a:lnTo>
                    <a:pt x="582485" y="229793"/>
                  </a:lnTo>
                  <a:lnTo>
                    <a:pt x="584098" y="219964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2200" y="4660900"/>
              <a:ext cx="152400" cy="1651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46800" y="4864100"/>
              <a:ext cx="88900" cy="889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61100" y="4546600"/>
              <a:ext cx="88900" cy="889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0"/>
              <a:ext cx="10693400" cy="7556500"/>
            </a:xfrm>
            <a:custGeom>
              <a:avLst/>
              <a:gdLst/>
              <a:ahLst/>
              <a:cxnLst/>
              <a:rect l="l" t="t" r="r" b="b"/>
              <a:pathLst>
                <a:path w="10693400" h="7556500">
                  <a:moveTo>
                    <a:pt x="0" y="0"/>
                  </a:moveTo>
                  <a:lnTo>
                    <a:pt x="10693400" y="0"/>
                  </a:lnTo>
                  <a:lnTo>
                    <a:pt x="10693400" y="7556500"/>
                  </a:lnTo>
                  <a:lnTo>
                    <a:pt x="0" y="7556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063" y="520700"/>
            <a:ext cx="583438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5" dirty="0">
                <a:solidFill>
                  <a:srgbClr val="FFFFFF"/>
                </a:solidFill>
                <a:latin typeface="Trebuchet MS"/>
                <a:cs typeface="Trebuchet MS"/>
              </a:rPr>
              <a:t>Вы</a:t>
            </a:r>
            <a:r>
              <a:rPr sz="35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b="1" dirty="0">
                <a:solidFill>
                  <a:srgbClr val="FFFFFF"/>
                </a:solidFill>
                <a:latin typeface="Trebuchet MS"/>
                <a:cs typeface="Trebuchet MS"/>
              </a:rPr>
              <a:t>все</a:t>
            </a:r>
            <a:r>
              <a:rPr sz="3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b="1" spc="-5" dirty="0">
                <a:solidFill>
                  <a:srgbClr val="FFFFFF"/>
                </a:solidFill>
                <a:latin typeface="Trebuchet MS"/>
                <a:cs typeface="Trebuchet MS"/>
              </a:rPr>
              <a:t>ещё</a:t>
            </a:r>
            <a:r>
              <a:rPr sz="35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b="1" dirty="0">
                <a:solidFill>
                  <a:srgbClr val="FFFFFF"/>
                </a:solidFill>
                <a:latin typeface="Trebuchet MS"/>
                <a:cs typeface="Trebuchet MS"/>
              </a:rPr>
              <a:t>сомневаетесь?</a:t>
            </a:r>
            <a:endParaRPr sz="35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6300" y="114300"/>
            <a:ext cx="1536700" cy="1816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71987" y="1485900"/>
            <a:ext cx="3834129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011C1D"/>
                </a:solidFill>
                <a:latin typeface="Trebuchet MS"/>
                <a:cs typeface="Trebuchet MS"/>
              </a:rPr>
              <a:t>Мы</a:t>
            </a:r>
            <a:r>
              <a:rPr sz="3100" b="1" spc="-3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3100" b="1" spc="-5" dirty="0">
                <a:solidFill>
                  <a:srgbClr val="011C1D"/>
                </a:solidFill>
                <a:latin typeface="Trebuchet MS"/>
                <a:cs typeface="Trebuchet MS"/>
              </a:rPr>
              <a:t>всё</a:t>
            </a:r>
            <a:r>
              <a:rPr sz="3100" b="1" spc="-3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3100" b="1" spc="-5" dirty="0">
                <a:solidFill>
                  <a:srgbClr val="011C1D"/>
                </a:solidFill>
                <a:latin typeface="Trebuchet MS"/>
                <a:cs typeface="Trebuchet MS"/>
              </a:rPr>
              <a:t>рассчитали!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0706100" cy="7569200"/>
            <a:chOff x="-6350" y="0"/>
            <a:chExt cx="10706100" cy="75692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0" y="2019300"/>
              <a:ext cx="4648200" cy="5511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0693400" cy="7556500"/>
            </a:xfrm>
            <a:custGeom>
              <a:avLst/>
              <a:gdLst/>
              <a:ahLst/>
              <a:cxnLst/>
              <a:rect l="l" t="t" r="r" b="b"/>
              <a:pathLst>
                <a:path w="10693400" h="7556500">
                  <a:moveTo>
                    <a:pt x="0" y="0"/>
                  </a:moveTo>
                  <a:lnTo>
                    <a:pt x="10693400" y="0"/>
                  </a:lnTo>
                  <a:lnTo>
                    <a:pt x="10693400" y="7556500"/>
                  </a:lnTo>
                  <a:lnTo>
                    <a:pt x="0" y="7556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6023" y="2806700"/>
            <a:ext cx="3927475" cy="25171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219"/>
              </a:spcBef>
              <a:tabLst>
                <a:tab pos="2621280" algn="l"/>
              </a:tabLst>
            </a:pPr>
            <a:r>
              <a:rPr sz="4100" i="1" spc="-5" dirty="0">
                <a:latin typeface="Trebuchet MS"/>
                <a:cs typeface="Trebuchet MS"/>
              </a:rPr>
              <a:t>Как </a:t>
            </a:r>
            <a:r>
              <a:rPr sz="4100" i="1" dirty="0">
                <a:latin typeface="Trebuchet MS"/>
                <a:cs typeface="Trebuchet MS"/>
              </a:rPr>
              <a:t>показали </a:t>
            </a:r>
            <a:r>
              <a:rPr sz="4100" i="1" spc="5" dirty="0">
                <a:latin typeface="Trebuchet MS"/>
                <a:cs typeface="Trebuchet MS"/>
              </a:rPr>
              <a:t> </a:t>
            </a:r>
            <a:r>
              <a:rPr sz="4100" i="1" spc="-5" dirty="0">
                <a:latin typeface="Trebuchet MS"/>
                <a:cs typeface="Trebuchet MS"/>
              </a:rPr>
              <a:t>р</a:t>
            </a:r>
            <a:r>
              <a:rPr sz="4100" i="1" spc="5" dirty="0">
                <a:latin typeface="Trebuchet MS"/>
                <a:cs typeface="Trebuchet MS"/>
              </a:rPr>
              <a:t>а</a:t>
            </a:r>
            <a:r>
              <a:rPr sz="4100" i="1" dirty="0">
                <a:latin typeface="Trebuchet MS"/>
                <a:cs typeface="Trebuchet MS"/>
              </a:rPr>
              <a:t>сч</a:t>
            </a:r>
            <a:r>
              <a:rPr sz="4100" i="1" spc="-10" dirty="0">
                <a:latin typeface="Trebuchet MS"/>
                <a:cs typeface="Trebuchet MS"/>
              </a:rPr>
              <a:t>ёт</a:t>
            </a:r>
            <a:r>
              <a:rPr sz="4100" i="1" spc="-5" dirty="0">
                <a:latin typeface="Trebuchet MS"/>
                <a:cs typeface="Trebuchet MS"/>
              </a:rPr>
              <a:t>ы,</a:t>
            </a:r>
            <a:r>
              <a:rPr sz="4100" i="1" dirty="0">
                <a:latin typeface="Trebuchet MS"/>
                <a:cs typeface="Trebuchet MS"/>
              </a:rPr>
              <a:t>с</a:t>
            </a:r>
            <a:r>
              <a:rPr sz="4100" i="1" spc="-5" dirty="0">
                <a:latin typeface="Trebuchet MS"/>
                <a:cs typeface="Trebuchet MS"/>
              </a:rPr>
              <a:t>р</a:t>
            </a:r>
            <a:r>
              <a:rPr sz="4100" i="1" spc="5" dirty="0">
                <a:latin typeface="Trebuchet MS"/>
                <a:cs typeface="Trebuchet MS"/>
              </a:rPr>
              <a:t>ок</a:t>
            </a:r>
            <a:r>
              <a:rPr sz="4100" i="1" dirty="0">
                <a:latin typeface="Trebuchet MS"/>
                <a:cs typeface="Trebuchet MS"/>
              </a:rPr>
              <a:t>и  окупаемости </a:t>
            </a:r>
            <a:r>
              <a:rPr sz="4100" i="1" spc="5" dirty="0">
                <a:latin typeface="Trebuchet MS"/>
                <a:cs typeface="Trebuchet MS"/>
              </a:rPr>
              <a:t> </a:t>
            </a:r>
            <a:r>
              <a:rPr sz="4100" i="1" dirty="0">
                <a:latin typeface="Trebuchet MS"/>
                <a:cs typeface="Trebuchet MS"/>
              </a:rPr>
              <a:t>около</a:t>
            </a:r>
            <a:r>
              <a:rPr sz="4100" i="1" spc="15" dirty="0">
                <a:latin typeface="Trebuchet MS"/>
                <a:cs typeface="Trebuchet MS"/>
              </a:rPr>
              <a:t> </a:t>
            </a:r>
            <a:r>
              <a:rPr sz="4100" i="1" spc="-5" dirty="0">
                <a:latin typeface="Trebuchet MS"/>
                <a:cs typeface="Trebuchet MS"/>
              </a:rPr>
              <a:t>4.5	</a:t>
            </a:r>
            <a:r>
              <a:rPr sz="4100" i="1" dirty="0">
                <a:latin typeface="Trebuchet MS"/>
                <a:cs typeface="Trebuchet MS"/>
              </a:rPr>
              <a:t>лет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0"/>
                </a:moveTo>
                <a:lnTo>
                  <a:pt x="10693400" y="0"/>
                </a:lnTo>
                <a:lnTo>
                  <a:pt x="10693400" y="7556500"/>
                </a:lnTo>
                <a:lnTo>
                  <a:pt x="0" y="7556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152400"/>
            <a:ext cx="648017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-5" dirty="0">
                <a:solidFill>
                  <a:srgbClr val="004444"/>
                </a:solidFill>
                <a:latin typeface="Trebuchet MS"/>
                <a:cs typeface="Trebuchet MS"/>
              </a:rPr>
              <a:t>Конкурентная</a:t>
            </a:r>
            <a:r>
              <a:rPr sz="5100" spc="-45" dirty="0">
                <a:solidFill>
                  <a:srgbClr val="004444"/>
                </a:solidFill>
                <a:latin typeface="Trebuchet MS"/>
                <a:cs typeface="Trebuchet MS"/>
              </a:rPr>
              <a:t> </a:t>
            </a:r>
            <a:r>
              <a:rPr sz="5100" dirty="0">
                <a:solidFill>
                  <a:srgbClr val="004444"/>
                </a:solidFill>
                <a:latin typeface="Trebuchet MS"/>
                <a:cs typeface="Trebuchet MS"/>
              </a:rPr>
              <a:t>среда</a:t>
            </a:r>
            <a:endParaRPr sz="5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46700" y="1460500"/>
            <a:ext cx="5257800" cy="5213350"/>
            <a:chOff x="4864100" y="1460500"/>
            <a:chExt cx="5740400" cy="5562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4100" y="1460500"/>
              <a:ext cx="5740400" cy="556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2800" y="1587500"/>
              <a:ext cx="914400" cy="876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5738" y="1678939"/>
            <a:ext cx="4703762" cy="518263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116205">
              <a:lnSpc>
                <a:spcPct val="117100"/>
              </a:lnSpc>
              <a:spcBef>
                <a:spcPts val="150"/>
              </a:spcBef>
            </a:pP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На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рынке продвижения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мясной </a:t>
            </a:r>
            <a:r>
              <a:rPr sz="2100" b="1" spc="-62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продукции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в</a:t>
            </a:r>
            <a:r>
              <a:rPr sz="2100" b="1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нашем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городе </a:t>
            </a:r>
            <a:r>
              <a:rPr sz="2100" b="1" spc="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конкуренция</a:t>
            </a:r>
            <a:r>
              <a:rPr sz="2100" b="1" spc="-1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отсутствует.</a:t>
            </a:r>
            <a:endParaRPr sz="2100">
              <a:latin typeface="Trebuchet MS"/>
              <a:cs typeface="Trebuchet MS"/>
            </a:endParaRPr>
          </a:p>
          <a:p>
            <a:pPr marL="12700" marR="313690">
              <a:lnSpc>
                <a:spcPct val="117100"/>
              </a:lnSpc>
              <a:spcBef>
                <a:spcPts val="45"/>
              </a:spcBef>
            </a:pP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Ближайшие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пункты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продаж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располагаются </a:t>
            </a:r>
            <a:r>
              <a:rPr sz="2100" b="1" dirty="0">
                <a:solidFill>
                  <a:srgbClr val="011C1D"/>
                </a:solidFill>
                <a:latin typeface="Trebuchet MS"/>
                <a:cs typeface="Trebuchet MS"/>
              </a:rPr>
              <a:t>в г. Минск и г. </a:t>
            </a:r>
            <a:r>
              <a:rPr sz="2100" b="1" spc="-62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2100" b="1" spc="-5" dirty="0">
                <a:solidFill>
                  <a:srgbClr val="011C1D"/>
                </a:solidFill>
                <a:latin typeface="Trebuchet MS"/>
                <a:cs typeface="Trebuchet MS"/>
              </a:rPr>
              <a:t>Борисов.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rebuchet MS"/>
              <a:cs typeface="Trebuchet MS"/>
            </a:endParaRPr>
          </a:p>
          <a:p>
            <a:pPr marL="12700" marR="5080">
              <a:lnSpc>
                <a:spcPct val="117200"/>
              </a:lnSpc>
            </a:pP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А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расширение оказываемых услуг, </a:t>
            </a: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поможет нам привлечь больше </a:t>
            </a: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потребителей из разных </a:t>
            </a: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возрастных сегментов </a:t>
            </a: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и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оставаться </a:t>
            </a:r>
            <a:r>
              <a:rPr sz="1900" b="1" spc="-56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востребованными. </a:t>
            </a: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А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также </a:t>
            </a: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позволит создать дополнительные </a:t>
            </a: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рабочие</a:t>
            </a:r>
            <a:r>
              <a:rPr sz="1900" b="1" spc="14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места</a:t>
            </a:r>
            <a:r>
              <a:rPr sz="1900" b="1" spc="145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для</a:t>
            </a:r>
            <a:r>
              <a:rPr sz="1900" b="1" spc="150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жителей </a:t>
            </a: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нашего</a:t>
            </a:r>
            <a:r>
              <a:rPr sz="1900" b="1" dirty="0">
                <a:solidFill>
                  <a:srgbClr val="011C1D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011C1D"/>
                </a:solidFill>
                <a:latin typeface="Trebuchet MS"/>
                <a:cs typeface="Trebuchet MS"/>
              </a:rPr>
              <a:t>города.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0"/>
                </a:moveTo>
                <a:lnTo>
                  <a:pt x="10693400" y="0"/>
                </a:lnTo>
                <a:lnTo>
                  <a:pt x="10693400" y="7556500"/>
                </a:lnTo>
                <a:lnTo>
                  <a:pt x="0" y="7556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3035300"/>
            <a:ext cx="4965700" cy="1581150"/>
          </a:xfrm>
          <a:custGeom>
            <a:avLst/>
            <a:gdLst/>
            <a:ahLst/>
            <a:cxnLst/>
            <a:rect l="l" t="t" r="r" b="b"/>
            <a:pathLst>
              <a:path w="4803140" h="1487804">
                <a:moveTo>
                  <a:pt x="4802835" y="0"/>
                </a:moveTo>
                <a:lnTo>
                  <a:pt x="0" y="0"/>
                </a:lnTo>
                <a:lnTo>
                  <a:pt x="0" y="1487384"/>
                </a:lnTo>
                <a:lnTo>
                  <a:pt x="4802835" y="1487384"/>
                </a:lnTo>
                <a:lnTo>
                  <a:pt x="4802835" y="0"/>
                </a:lnTo>
                <a:close/>
              </a:path>
            </a:pathLst>
          </a:custGeom>
          <a:solidFill>
            <a:srgbClr val="00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23500" y="355600"/>
            <a:ext cx="0" cy="2160270"/>
          </a:xfrm>
          <a:custGeom>
            <a:avLst/>
            <a:gdLst/>
            <a:ahLst/>
            <a:cxnLst/>
            <a:rect l="l" t="t" r="r" b="b"/>
            <a:pathLst>
              <a:path h="2160270">
                <a:moveTo>
                  <a:pt x="0" y="0"/>
                </a:moveTo>
                <a:lnTo>
                  <a:pt x="0" y="2159990"/>
                </a:lnTo>
              </a:path>
            </a:pathLst>
          </a:custGeom>
          <a:ln w="25560">
            <a:solidFill>
              <a:srgbClr val="00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9700" y="0"/>
            <a:ext cx="3352800" cy="27876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2514600"/>
            <a:ext cx="5422900" cy="4768850"/>
            <a:chOff x="0" y="2514600"/>
            <a:chExt cx="5410200" cy="50419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9700" y="5016500"/>
              <a:ext cx="2730500" cy="2540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14600"/>
              <a:ext cx="2667000" cy="25273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91250" y="609600"/>
            <a:ext cx="3534410" cy="13385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457200" marR="5080" indent="-444500">
              <a:lnSpc>
                <a:spcPts val="4700"/>
              </a:lnSpc>
              <a:spcBef>
                <a:spcPts val="1040"/>
              </a:spcBef>
            </a:pPr>
            <a:r>
              <a:rPr sz="4700" spc="-5" dirty="0">
                <a:solidFill>
                  <a:srgbClr val="004444"/>
                </a:solidFill>
                <a:latin typeface="Trebuchet MS"/>
                <a:cs typeface="Trebuchet MS"/>
              </a:rPr>
              <a:t>Спасибо </a:t>
            </a:r>
            <a:r>
              <a:rPr sz="4700" dirty="0">
                <a:solidFill>
                  <a:srgbClr val="004444"/>
                </a:solidFill>
                <a:latin typeface="Trebuchet MS"/>
                <a:cs typeface="Trebuchet MS"/>
              </a:rPr>
              <a:t>за </a:t>
            </a:r>
            <a:r>
              <a:rPr sz="4700" spc="5" dirty="0">
                <a:solidFill>
                  <a:srgbClr val="004444"/>
                </a:solidFill>
                <a:latin typeface="Trebuchet MS"/>
                <a:cs typeface="Trebuchet MS"/>
              </a:rPr>
              <a:t> </a:t>
            </a:r>
            <a:r>
              <a:rPr sz="4700" dirty="0">
                <a:solidFill>
                  <a:srgbClr val="004444"/>
                </a:solidFill>
                <a:latin typeface="Trebuchet MS"/>
                <a:cs typeface="Trebuchet MS"/>
              </a:rPr>
              <a:t>внимани</a:t>
            </a:r>
            <a:r>
              <a:rPr sz="4700" spc="-5" dirty="0">
                <a:solidFill>
                  <a:srgbClr val="004444"/>
                </a:solidFill>
                <a:latin typeface="Trebuchet MS"/>
                <a:cs typeface="Trebuchet MS"/>
              </a:rPr>
              <a:t>е</a:t>
            </a:r>
            <a:r>
              <a:rPr sz="4700" dirty="0">
                <a:solidFill>
                  <a:srgbClr val="004444"/>
                </a:solidFill>
                <a:latin typeface="Trebuchet MS"/>
                <a:cs typeface="Trebuchet MS"/>
              </a:rPr>
              <a:t>!</a:t>
            </a:r>
            <a:endParaRPr sz="47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7500" y="4006850"/>
            <a:ext cx="2438400" cy="2870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55901" y="3429000"/>
            <a:ext cx="4545330" cy="7975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69850">
              <a:lnSpc>
                <a:spcPts val="1900"/>
              </a:lnSpc>
              <a:spcBef>
                <a:spcPts val="480"/>
              </a:spcBef>
            </a:pPr>
            <a:r>
              <a:rPr sz="1900" spc="-65" dirty="0">
                <a:solidFill>
                  <a:srgbClr val="FFFFFF"/>
                </a:solidFill>
                <a:latin typeface="Trebuchet MS"/>
                <a:cs typeface="Trebuchet MS"/>
              </a:rPr>
              <a:t>«Не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 ищите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иголку</a:t>
            </a:r>
            <a:r>
              <a:rPr sz="19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стогу</a:t>
            </a:r>
            <a:r>
              <a:rPr sz="19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Trebuchet MS"/>
                <a:cs typeface="Trebuchet MS"/>
              </a:rPr>
              <a:t>сена.</a:t>
            </a: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Просто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купите весь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 стог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сена </a:t>
            </a:r>
            <a:r>
              <a:rPr sz="1900" spc="-40" dirty="0">
                <a:solidFill>
                  <a:srgbClr val="FFFFFF"/>
                </a:solidFill>
                <a:latin typeface="Trebuchet MS"/>
                <a:cs typeface="Trebuchet MS"/>
              </a:rPr>
              <a:t>целиком!»</a:t>
            </a: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25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Джон </a:t>
            </a:r>
            <a:r>
              <a:rPr sz="1900" spc="-5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Trebuchet MS"/>
                <a:cs typeface="Trebuchet MS"/>
              </a:rPr>
              <a:t>С.</a:t>
            </a:r>
            <a:r>
              <a:rPr sz="19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Богле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(John</a:t>
            </a: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114" dirty="0">
                <a:solidFill>
                  <a:srgbClr val="FFFFFF"/>
                </a:solidFill>
                <a:latin typeface="Trebuchet MS"/>
                <a:cs typeface="Trebuchet MS"/>
              </a:rPr>
              <a:t>C.</a:t>
            </a: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rebuchet MS"/>
                <a:cs typeface="Trebuchet MS"/>
              </a:rPr>
              <a:t>Bogle)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0"/>
                </a:moveTo>
                <a:lnTo>
                  <a:pt x="10693400" y="0"/>
                </a:lnTo>
                <a:lnTo>
                  <a:pt x="10693400" y="7556500"/>
                </a:lnTo>
                <a:lnTo>
                  <a:pt x="0" y="7556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344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Государственное</vt:lpstr>
      <vt:lpstr>О компании</vt:lpstr>
      <vt:lpstr>Что мы будем делать?</vt:lpstr>
      <vt:lpstr>Но это не все!</vt:lpstr>
      <vt:lpstr>Причины  инвестировать в  нас</vt:lpstr>
      <vt:lpstr>Слайд 6</vt:lpstr>
      <vt:lpstr>Как показали  расчёты,сроки  окупаемости  около 4.5 лет</vt:lpstr>
      <vt:lpstr>Конкурентная среда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</dc:title>
  <cp:lastModifiedBy>galina</cp:lastModifiedBy>
  <cp:revision>3</cp:revision>
  <dcterms:created xsi:type="dcterms:W3CDTF">2022-03-24T07:42:35Z</dcterms:created>
  <dcterms:modified xsi:type="dcterms:W3CDTF">2022-03-25T15:03:03Z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2022-03-23T00:00:00Z</vt:filetime>
  </property>
  <property fmtid="{D5CDD505-2E9C-101B-9397-08002B2CF9AE}" pid="3" name="LastSaved">
    <vt:filetime>2022-03-24T00:00:00Z</vt:filetime>
  </property>
</Properties>
</file>