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8" r:id="rId23"/>
    <p:sldId id="277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057;&#1082;&#1072;&#1079;&#1082;&#1072;%20&#1054;%20&#1041;&#1077;&#1083;&#1086;&#1081;%20&#1051;&#1100;&#1076;&#1080;&#1085;&#1082;&#1077;%20(1974).mp4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50;&#1083;&#1080;&#1084;&#1072;&#1090;%20&#1080;%20&#1090;&#1099;.mp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Rocketboom%20-%20&#1059;&#1075;&#1083;&#1077;&#1088;&#1086;&#1076;&#1085;&#1099;&#1081;%20&#1089;&#1083;&#1077;&#1076;%20-%20&#1088;&#1091;&#1089;&#1089;&#1082;&#1080;&#1077;%20&#1089;&#1091;&#1073;&#1090;&#1080;&#1090;&#1088;&#1099;.mp4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&#1055;&#1088;&#1077;&#1079;&#1077;&#1085;&#1090;&#1072;&#1094;&#1080;&#1103;%202.pptx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pinedailyplanet.typepad.com/.a/6a0133f2e9fdbf970b017eea9b763d970d-8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488"/>
            <a:ext cx="9144000" cy="643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лако 1"/>
          <p:cNvSpPr/>
          <p:nvPr/>
        </p:nvSpPr>
        <p:spPr>
          <a:xfrm>
            <a:off x="179512" y="147"/>
            <a:ext cx="8784976" cy="4825663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latin typeface="Franklin Gothic Heavy" panose="020B0903020102020204" pitchFamily="34" charset="0"/>
                <a:ea typeface="Times New Roman"/>
              </a:rPr>
              <a:t>Не наследи! </a:t>
            </a:r>
          </a:p>
          <a:p>
            <a:pPr algn="ctr"/>
            <a:r>
              <a:rPr lang="be-BY" sz="4000" i="1" dirty="0" smtClean="0">
                <a:solidFill>
                  <a:srgbClr val="FF0000"/>
                </a:solidFill>
                <a:latin typeface="Franklin Gothic Heavy" panose="020B0903020102020204" pitchFamily="34" charset="0"/>
                <a:ea typeface="Times New Roman"/>
              </a:rPr>
              <a:t>Сохраним </a:t>
            </a:r>
            <a:r>
              <a:rPr lang="be-BY" sz="4000" i="1" dirty="0">
                <a:solidFill>
                  <a:srgbClr val="FF0000"/>
                </a:solidFill>
                <a:latin typeface="Franklin Gothic Heavy" panose="020B0903020102020204" pitchFamily="34" charset="0"/>
                <a:ea typeface="Times New Roman"/>
              </a:rPr>
              <a:t>климат </a:t>
            </a:r>
            <a:endParaRPr lang="en-US" sz="4000" i="1" dirty="0" smtClean="0">
              <a:solidFill>
                <a:srgbClr val="FF0000"/>
              </a:solidFill>
              <a:latin typeface="Franklin Gothic Heavy" panose="020B0903020102020204" pitchFamily="34" charset="0"/>
              <a:ea typeface="Times New Roman"/>
            </a:endParaRPr>
          </a:p>
          <a:p>
            <a:pPr algn="ctr"/>
            <a:r>
              <a:rPr lang="be-BY" sz="4000" i="1" dirty="0" smtClean="0">
                <a:solidFill>
                  <a:srgbClr val="FF0000"/>
                </a:solidFill>
                <a:latin typeface="Franklin Gothic Heavy" panose="020B0903020102020204" pitchFamily="34" charset="0"/>
                <a:ea typeface="Times New Roman"/>
              </a:rPr>
              <a:t>с </a:t>
            </a:r>
            <a:r>
              <a:rPr lang="be-BY" sz="4000" i="1" dirty="0">
                <a:solidFill>
                  <a:srgbClr val="FF0000"/>
                </a:solidFill>
                <a:latin typeface="Franklin Gothic Heavy" panose="020B0903020102020204" pitchFamily="34" charset="0"/>
                <a:ea typeface="Times New Roman"/>
              </a:rPr>
              <a:t>помощью простых энергетических решений</a:t>
            </a:r>
            <a:endParaRPr lang="ru-RU" sz="4000" dirty="0">
              <a:solidFill>
                <a:srgbClr val="FF0000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3450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http://sch134.minsk.edu.by/sm_full.aspx?guid=100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49146" cy="64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8337" y="307829"/>
            <a:ext cx="569098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270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Посоветуйте!</a:t>
            </a:r>
            <a:endParaRPr lang="ru-RU" sz="6600" b="1" cap="none" spc="0" dirty="0">
              <a:ln w="12700">
                <a:solidFill>
                  <a:srgbClr val="0070C0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556792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>
                <a:ln w="1905">
                  <a:solidFill>
                    <a:schemeClr val="tx2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- Как поступать со старыми вещами и мусором?</a:t>
            </a:r>
          </a:p>
          <a:p>
            <a:pPr>
              <a:spcAft>
                <a:spcPts val="0"/>
              </a:spcAft>
            </a:pPr>
            <a:r>
              <a:rPr lang="ru-RU" sz="3200" b="1" dirty="0">
                <a:ln w="1905">
                  <a:solidFill>
                    <a:schemeClr val="tx2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- Как согреться в холодное время года?</a:t>
            </a:r>
          </a:p>
          <a:p>
            <a:pPr>
              <a:spcAft>
                <a:spcPts val="0"/>
              </a:spcAft>
            </a:pPr>
            <a:r>
              <a:rPr lang="ru-RU" sz="3200" b="1" dirty="0">
                <a:ln w="1905">
                  <a:solidFill>
                    <a:schemeClr val="tx2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- Какие сэкономить дома электричество, газ и воду?</a:t>
            </a:r>
          </a:p>
          <a:p>
            <a:pPr>
              <a:spcAft>
                <a:spcPts val="0"/>
              </a:spcAft>
            </a:pPr>
            <a:r>
              <a:rPr lang="ru-RU" sz="3200" b="1" dirty="0">
                <a:ln w="1905">
                  <a:solidFill>
                    <a:schemeClr val="tx2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- Какие товары следует выбирать?</a:t>
            </a:r>
          </a:p>
          <a:p>
            <a:pPr>
              <a:spcAft>
                <a:spcPts val="0"/>
              </a:spcAft>
            </a:pPr>
            <a:r>
              <a:rPr lang="ru-RU" sz="3200" b="1" dirty="0">
                <a:ln w="1905">
                  <a:solidFill>
                    <a:schemeClr val="tx2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- Как приготовить обед с минимальным ущербом для экологии?</a:t>
            </a:r>
          </a:p>
          <a:p>
            <a:pPr>
              <a:spcAft>
                <a:spcPts val="0"/>
              </a:spcAft>
            </a:pPr>
            <a:r>
              <a:rPr lang="ru-RU" sz="3200" b="1" dirty="0">
                <a:ln w="1905">
                  <a:solidFill>
                    <a:schemeClr val="tx2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- Чем заняться в свободное время?</a:t>
            </a:r>
          </a:p>
        </p:txBody>
      </p:sp>
    </p:spTree>
    <p:extLst>
      <p:ext uri="{BB962C8B-B14F-4D97-AF65-F5344CB8AC3E}">
        <p14:creationId xmlns:p14="http://schemas.microsoft.com/office/powerpoint/2010/main" val="62288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88640"/>
            <a:ext cx="57563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/>
                <a:ea typeface="Times New Roman"/>
              </a:rPr>
              <a:t>Старые вещи и мусор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958081"/>
            <a:ext cx="79928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200" b="1" dirty="0">
                <a:latin typeface="Times New Roman"/>
                <a:ea typeface="Times New Roman"/>
              </a:rPr>
              <a:t>- скажи «Стоп!» </a:t>
            </a:r>
            <a:r>
              <a:rPr lang="ru-RU" sz="3200" b="1" dirty="0" err="1">
                <a:latin typeface="Times New Roman"/>
                <a:ea typeface="Times New Roman"/>
              </a:rPr>
              <a:t>потребительству</a:t>
            </a:r>
            <a:r>
              <a:rPr lang="ru-RU" sz="3200" b="1" dirty="0">
                <a:latin typeface="Times New Roman"/>
                <a:ea typeface="Times New Roman"/>
              </a:rPr>
              <a:t>, не гонись за модой;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200" b="1" dirty="0">
                <a:latin typeface="Times New Roman"/>
                <a:ea typeface="Times New Roman"/>
              </a:rPr>
              <a:t>- отдай вещи нуждающимся;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200" b="1" dirty="0">
                <a:latin typeface="Times New Roman"/>
                <a:ea typeface="Times New Roman"/>
              </a:rPr>
              <a:t>- почини сломанное, отремонтируй одежду;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200" b="1" dirty="0">
                <a:latin typeface="Times New Roman"/>
                <a:ea typeface="Times New Roman"/>
              </a:rPr>
              <a:t>- придумай новое применение отслужившей вещи;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200" b="1" dirty="0">
                <a:latin typeface="Times New Roman"/>
                <a:ea typeface="Times New Roman"/>
              </a:rPr>
              <a:t>- смастери поделку из бросового материала;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200" b="1" dirty="0">
                <a:latin typeface="Times New Roman"/>
                <a:ea typeface="Times New Roman"/>
              </a:rPr>
              <a:t>- раздельно собирай мусор;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200" b="1" dirty="0">
                <a:latin typeface="Times New Roman"/>
                <a:ea typeface="Times New Roman"/>
              </a:rPr>
              <a:t>- и др.</a:t>
            </a:r>
            <a:endParaRPr lang="ru-RU" sz="32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15665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68498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/>
                <a:ea typeface="Times New Roman"/>
              </a:rPr>
              <a:t>Электричество, газ и вода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49550"/>
            <a:ext cx="8712968" cy="563231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/>
                <a:ea typeface="Times New Roman"/>
              </a:rPr>
              <a:t>- замени старые лампочки на энергосберегающие;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/>
                <a:ea typeface="Times New Roman"/>
              </a:rPr>
              <a:t>- выключай неиспользуемые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/>
                <a:ea typeface="Times New Roman"/>
              </a:rPr>
              <a:t>электроприборы из сети;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/>
                <a:ea typeface="Times New Roman"/>
              </a:rPr>
              <a:t>- не кипяти в чайнике слишком много воды;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/>
                <a:ea typeface="Times New Roman"/>
              </a:rPr>
              <a:t>- прими душ вместо ванны;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/>
                <a:ea typeface="Times New Roman"/>
              </a:rPr>
              <a:t>- накрой кастрюлю крышкой;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/>
                <a:ea typeface="Times New Roman"/>
              </a:rPr>
              <a:t>- уменьши струю воды, когда умываешься или моешь посуду</a:t>
            </a:r>
            <a:r>
              <a:rPr lang="ru-RU" sz="2400" b="1" dirty="0" smtClean="0">
                <a:latin typeface="Times New Roman"/>
                <a:ea typeface="Times New Roman"/>
              </a:rPr>
              <a:t>;</a:t>
            </a:r>
          </a:p>
          <a:p>
            <a:pPr>
              <a:spcAft>
                <a:spcPts val="0"/>
              </a:spcAft>
            </a:pPr>
            <a:endParaRPr lang="ru-RU" sz="24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2400" b="1" dirty="0">
              <a:latin typeface="Times New Roman"/>
              <a:ea typeface="Times New Roman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/>
                <a:ea typeface="Times New Roman"/>
              </a:rPr>
              <a:t>- выключи воду, когда чистишь зубы;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/>
                <a:ea typeface="Times New Roman"/>
              </a:rPr>
              <a:t>- используй кастрюлю, которая соответствует размеру конфорки;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/>
                <a:ea typeface="Times New Roman"/>
              </a:rPr>
              <a:t>- установи на холодильнике регулятор в положение, близкое к минимуму;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/>
                <a:ea typeface="Times New Roman"/>
              </a:rPr>
              <a:t>- раздвигай шторы днем;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/>
                <a:ea typeface="Times New Roman"/>
              </a:rPr>
              <a:t>- выключи ненужный свет;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/>
                <a:ea typeface="Times New Roman"/>
              </a:rPr>
              <a:t>- установи настольную лампу;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/>
                <a:ea typeface="Times New Roman"/>
              </a:rPr>
              <a:t>- не стирай при слишком высокой температуре;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/>
                <a:ea typeface="Times New Roman"/>
              </a:rPr>
              <a:t>- и др.</a:t>
            </a:r>
            <a:endParaRPr lang="ru-RU" sz="24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60890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305093"/>
            <a:ext cx="18507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Times New Roman"/>
                <a:ea typeface="Times New Roman"/>
              </a:rPr>
              <a:t>Тепло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6821" y="1168721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4000" b="1" dirty="0">
                <a:latin typeface="Times New Roman"/>
                <a:ea typeface="Times New Roman"/>
              </a:rPr>
              <a:t>- утепли окна и двери;</a:t>
            </a:r>
          </a:p>
          <a:p>
            <a:pPr marL="571500" indent="-5715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4000" b="1" dirty="0">
                <a:latin typeface="Times New Roman"/>
                <a:ea typeface="Times New Roman"/>
              </a:rPr>
              <a:t>- установи приборы регулирования и учета тепловой энергии;</a:t>
            </a:r>
          </a:p>
          <a:p>
            <a:pPr marL="571500" indent="-5715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4000" b="1" dirty="0">
                <a:latin typeface="Times New Roman"/>
                <a:ea typeface="Times New Roman"/>
              </a:rPr>
              <a:t>- открой батареи отопления;</a:t>
            </a:r>
          </a:p>
          <a:p>
            <a:pPr marL="571500" indent="-5715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4000" b="1" dirty="0">
                <a:latin typeface="Times New Roman"/>
                <a:ea typeface="Times New Roman"/>
              </a:rPr>
              <a:t>- застели на холодный пол ковры;</a:t>
            </a:r>
          </a:p>
          <a:p>
            <a:pPr marL="571500" indent="-5715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4000" b="1" dirty="0">
                <a:latin typeface="Times New Roman"/>
                <a:ea typeface="Times New Roman"/>
              </a:rPr>
              <a:t>- одевайся теплее;</a:t>
            </a:r>
          </a:p>
          <a:p>
            <a:pPr marL="571500" indent="-5715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4000" b="1" dirty="0">
                <a:latin typeface="Times New Roman"/>
                <a:ea typeface="Times New Roman"/>
              </a:rPr>
              <a:t>- и др.</a:t>
            </a:r>
            <a:endParaRPr lang="ru-RU" sz="40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7055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332656"/>
            <a:ext cx="25889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/>
                <a:ea typeface="Times New Roman"/>
              </a:rPr>
              <a:t>Товары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8259" y="1300334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/>
                <a:ea typeface="Times New Roman"/>
              </a:rPr>
              <a:t>- покупай местные товары;</a:t>
            </a: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/>
                <a:ea typeface="Times New Roman"/>
              </a:rPr>
              <a:t>- приобретай бытовую технику класса А, А+, А++;</a:t>
            </a: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/>
                <a:ea typeface="Times New Roman"/>
              </a:rPr>
              <a:t>- покупай свежие, а не консервированные или замороженные продукты;</a:t>
            </a: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/>
                <a:ea typeface="Times New Roman"/>
              </a:rPr>
              <a:t>- выбирай продукты с экологической маркировкой;</a:t>
            </a: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/>
                <a:ea typeface="Times New Roman"/>
              </a:rPr>
              <a:t>- используй многоразовые вещи вместо одноразовых;</a:t>
            </a: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/>
                <a:ea typeface="Times New Roman"/>
              </a:rPr>
              <a:t>- и др.</a:t>
            </a:r>
            <a:endParaRPr lang="ru-RU" sz="3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70173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260648"/>
            <a:ext cx="18780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Times New Roman"/>
                <a:ea typeface="Times New Roman"/>
              </a:rPr>
              <a:t>Обед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7871" y="1484784"/>
            <a:ext cx="78488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4400" dirty="0">
                <a:latin typeface="Times New Roman"/>
                <a:ea typeface="Times New Roman"/>
              </a:rPr>
              <a:t>- используй в пищу сезонные продукты;</a:t>
            </a:r>
          </a:p>
          <a:p>
            <a:pPr marL="571500" indent="-5715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4400" dirty="0">
                <a:latin typeface="Times New Roman"/>
                <a:ea typeface="Times New Roman"/>
              </a:rPr>
              <a:t>- приготовь сам, не покупай полуфабрикаты;</a:t>
            </a:r>
          </a:p>
          <a:p>
            <a:pPr marL="571500" indent="-5715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4400" dirty="0">
                <a:latin typeface="Times New Roman"/>
                <a:ea typeface="Times New Roman"/>
              </a:rPr>
              <a:t>- и др.</a:t>
            </a:r>
            <a:endParaRPr lang="ru-RU" sz="4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973925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58060"/>
            <a:ext cx="4557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/>
                <a:ea typeface="Times New Roman"/>
              </a:rPr>
              <a:t>Свободное время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2023" y="1700808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4000" b="1" dirty="0">
                <a:latin typeface="Times New Roman"/>
                <a:ea typeface="Times New Roman"/>
              </a:rPr>
              <a:t>- меньше пользуйся автомобильным транспортом;</a:t>
            </a:r>
          </a:p>
          <a:p>
            <a:pPr marL="571500" indent="-5715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4000" b="1" dirty="0">
                <a:latin typeface="Times New Roman"/>
                <a:ea typeface="Times New Roman"/>
              </a:rPr>
              <a:t>- поиграй на улице с друзьями вместо того, чтобы сидеть за компьютером;</a:t>
            </a:r>
          </a:p>
          <a:p>
            <a:pPr marL="571500" indent="-5715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4000" b="1" dirty="0">
                <a:latin typeface="Times New Roman"/>
                <a:ea typeface="Times New Roman"/>
              </a:rPr>
              <a:t>- и др.</a:t>
            </a:r>
            <a:endParaRPr lang="ru-RU" sz="40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82063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s00.infourok.ru/images/doc/276/281940/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91" y="1751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58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s623824.vk.me/v623824075/55000/Es8fWPx6FR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6" r="14970"/>
          <a:stretch/>
        </p:blipFill>
        <p:spPr bwMode="auto">
          <a:xfrm>
            <a:off x="821411" y="468114"/>
            <a:ext cx="7776864" cy="6230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>
            <a:hlinkClick r:id="rId3" action="ppaction://hlinkfile"/>
          </p:cNvPr>
          <p:cNvSpPr/>
          <p:nvPr/>
        </p:nvSpPr>
        <p:spPr>
          <a:xfrm>
            <a:off x="683568" y="216496"/>
            <a:ext cx="8052550" cy="99542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imes New Roman"/>
                <a:ea typeface="Times New Roman"/>
              </a:rPr>
              <a:t>Сказка о белой льдинке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211918"/>
            <a:ext cx="65527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/>
                <a:ea typeface="Times New Roman"/>
              </a:rPr>
              <a:t>- С кем или с чем можно сравнить обитателей льдинки (пингвина, кита</a:t>
            </a:r>
            <a:r>
              <a:rPr lang="ru-RU" sz="2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)?</a:t>
            </a:r>
            <a:r>
              <a:rPr lang="ru-RU" sz="2800" b="1" dirty="0">
                <a:solidFill>
                  <a:schemeClr val="bg1"/>
                </a:solidFill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/>
                <a:ea typeface="Times New Roman"/>
              </a:rPr>
              <a:t>- Назовите мотивы поступков героев мультика.</a:t>
            </a:r>
            <a:endParaRPr lang="ru-RU" sz="2800" b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6708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s621820.vk.me/v621820865/20b1b/PgTURRxhi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984776" cy="5244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64698" y="201414"/>
            <a:ext cx="7066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Что я могу сделать?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14468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axpark.com/static/u/article_image/12/12/13/tmp3lw35w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5" r="3894"/>
          <a:stretch/>
        </p:blipFill>
        <p:spPr bwMode="auto">
          <a:xfrm>
            <a:off x="0" y="13894"/>
            <a:ext cx="9144000" cy="684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40466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Человек шагает по планете…</a:t>
            </a:r>
            <a:endParaRPr lang="ru-RU" sz="32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9868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544717"/>
              </p:ext>
            </p:extLst>
          </p:nvPr>
        </p:nvGraphicFramePr>
        <p:xfrm>
          <a:off x="539552" y="188640"/>
          <a:ext cx="8352927" cy="6400800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4175986"/>
                <a:gridCol w="4176941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Оставляем </a:t>
                      </a:r>
                      <a:r>
                        <a:rPr lang="ru-RU" sz="2800" dirty="0">
                          <a:effectLst/>
                        </a:rPr>
                        <a:t>след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Компенсируем </a:t>
                      </a:r>
                      <a:r>
                        <a:rPr lang="ru-RU" sz="2800" dirty="0">
                          <a:effectLst/>
                        </a:rPr>
                        <a:t>ущерб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Если купил машину,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то полей комнатные цветы.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Если подогрел еду в микроволновке,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то убери и рассортируй мусор в парке, на лесной тропинке.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Если съел банан,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то смастери что-то полезное из бросового материала.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Если купил напиток в пластиковой бутылке,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то посади на подоконнике полезную зелень (петрушку, укроп).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Если приобрел новую вещь,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то посади 3 дерева.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322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hkolazhizni.ru/img/content/i101/101928_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7620000" cy="50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5844" y="188640"/>
            <a:ext cx="4411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Сортировка!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287519"/>
            <a:ext cx="6264696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Бумага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Пластик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Батарейки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9952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9"/>
            <a:ext cx="79928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be-BY" sz="2800" b="1" dirty="0">
                <a:solidFill>
                  <a:prstClr val="black"/>
                </a:solidFill>
                <a:latin typeface="Times New Roman"/>
                <a:ea typeface="Times New Roman"/>
              </a:rPr>
              <a:t>Критерии успеха</a:t>
            </a:r>
            <a: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</a:rPr>
              <a:t>:</a:t>
            </a:r>
            <a:endParaRPr lang="ru-RU" sz="28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Я знаю, что такое углеродный след.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Я знаю, каким образом человек оставляет за собой углеродный след.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Я понимаю, почему углеродный след нужно уменьшать.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Мне известны 5 простых правил сохранения климата.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Я могу следовать правилам сохранения климата.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Я хочу следовать правилам сохранения климата.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Я буду следовать правилам сохранения климата.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Я расскажу о простых правилах сохранения климата своим родителям, друзьям и знакомым.</a:t>
            </a:r>
          </a:p>
        </p:txBody>
      </p:sp>
    </p:spTree>
    <p:extLst>
      <p:ext uri="{BB962C8B-B14F-4D97-AF65-F5344CB8AC3E}">
        <p14:creationId xmlns:p14="http://schemas.microsoft.com/office/powerpoint/2010/main" val="1517249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332175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- Что нового Вы узнали?</a:t>
            </a:r>
          </a:p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- Что было полезным для Вас?</a:t>
            </a:r>
          </a:p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- Что было самым интересным?</a:t>
            </a:r>
          </a:p>
        </p:txBody>
      </p:sp>
    </p:spTree>
    <p:extLst>
      <p:ext uri="{BB962C8B-B14F-4D97-AF65-F5344CB8AC3E}">
        <p14:creationId xmlns:p14="http://schemas.microsoft.com/office/powerpoint/2010/main" val="2654402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2408" y="332656"/>
            <a:ext cx="6659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Домашнее задание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00808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600" b="1" i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Посчитать </a:t>
            </a:r>
            <a:r>
              <a:rPr lang="ru-RU" sz="3600" b="1" i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свой </a:t>
            </a:r>
            <a:r>
              <a:rPr lang="ru-RU" sz="36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углеродный след.</a:t>
            </a:r>
          </a:p>
          <a:p>
            <a:pPr marL="571500" lvl="0" indent="-5715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6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Написать «простые правила энергосбережения» на </a:t>
            </a:r>
            <a:r>
              <a:rPr lang="ru-RU" sz="36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стикерах</a:t>
            </a:r>
            <a:r>
              <a:rPr lang="ru-RU" sz="36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 и расклеить их в доме.</a:t>
            </a:r>
          </a:p>
          <a:p>
            <a:pPr marL="571500" lvl="0" indent="-5715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6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Рассказать «простые правила энергосбережения» 5-ти людям.</a:t>
            </a:r>
          </a:p>
        </p:txBody>
      </p:sp>
    </p:spTree>
    <p:extLst>
      <p:ext uri="{BB962C8B-B14F-4D97-AF65-F5344CB8AC3E}">
        <p14:creationId xmlns:p14="http://schemas.microsoft.com/office/powerpoint/2010/main" val="3219218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918" y="2459503"/>
            <a:ext cx="84641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7689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777686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be-BY" sz="3200" b="1" i="1" dirty="0" smtClean="0">
                <a:latin typeface="Times New Roman"/>
                <a:ea typeface="Times New Roman"/>
              </a:rPr>
              <a:t>Сегодня </a:t>
            </a:r>
            <a:r>
              <a:rPr lang="be-BY" sz="3200" b="1" i="1" dirty="0">
                <a:latin typeface="Times New Roman"/>
                <a:ea typeface="Times New Roman"/>
              </a:rPr>
              <a:t>мы:</a:t>
            </a:r>
            <a:endParaRPr lang="ru-RU" sz="3200" b="1" dirty="0">
              <a:latin typeface="Times New Roman"/>
              <a:ea typeface="Times New Roman"/>
            </a:endParaRP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be-BY" sz="32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вспомним</a:t>
            </a:r>
            <a:r>
              <a:rPr lang="be-BY" sz="3200" b="1" i="1" dirty="0">
                <a:latin typeface="Times New Roman"/>
                <a:ea typeface="Times New Roman"/>
              </a:rPr>
              <a:t>, что такое “</a:t>
            </a:r>
            <a:r>
              <a:rPr lang="be-BY" sz="3200" b="1" i="1" dirty="0">
                <a:solidFill>
                  <a:srgbClr val="FF0000"/>
                </a:solidFill>
                <a:latin typeface="Times New Roman"/>
                <a:ea typeface="Times New Roman"/>
              </a:rPr>
              <a:t>парниковый эффект”</a:t>
            </a:r>
            <a:r>
              <a:rPr lang="be-BY" sz="3200" b="1" i="1" dirty="0">
                <a:latin typeface="Times New Roman"/>
                <a:ea typeface="Times New Roman"/>
              </a:rPr>
              <a:t> и как он влияет на изменение климата;</a:t>
            </a:r>
            <a:endParaRPr lang="ru-RU" sz="3200" b="1" dirty="0">
              <a:latin typeface="Times New Roman"/>
              <a:ea typeface="Times New Roman"/>
            </a:endParaRP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be-BY" sz="3200" b="1" i="1" dirty="0" smtClean="0">
                <a:latin typeface="Times New Roman"/>
                <a:ea typeface="Times New Roman"/>
              </a:rPr>
              <a:t>разберемся</a:t>
            </a:r>
            <a:r>
              <a:rPr lang="be-BY" sz="3200" b="1" i="1" dirty="0">
                <a:latin typeface="Times New Roman"/>
                <a:ea typeface="Times New Roman"/>
              </a:rPr>
              <a:t>, что же такое </a:t>
            </a:r>
            <a:r>
              <a:rPr lang="be-BY" sz="3200" b="1" i="1" dirty="0">
                <a:solidFill>
                  <a:srgbClr val="FF0000"/>
                </a:solidFill>
                <a:latin typeface="Times New Roman"/>
                <a:ea typeface="Times New Roman"/>
              </a:rPr>
              <a:t>углеродный след</a:t>
            </a:r>
            <a:r>
              <a:rPr lang="be-BY" sz="3200" b="1" i="1" dirty="0">
                <a:latin typeface="Times New Roman"/>
                <a:ea typeface="Times New Roman"/>
              </a:rPr>
              <a:t>;</a:t>
            </a:r>
            <a:endParaRPr lang="ru-RU" sz="3200" b="1" dirty="0">
              <a:latin typeface="Times New Roman"/>
              <a:ea typeface="Times New Roman"/>
            </a:endParaRP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be-BY" sz="32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узнаем</a:t>
            </a:r>
            <a:r>
              <a:rPr lang="be-BY" sz="3200" b="1" i="1" dirty="0">
                <a:latin typeface="Times New Roman"/>
                <a:ea typeface="Times New Roman"/>
              </a:rPr>
              <a:t>, каким образом человечество оставляет за собой углеродный след;</a:t>
            </a:r>
            <a:endParaRPr lang="ru-RU" sz="3200" b="1" dirty="0">
              <a:latin typeface="Times New Roman"/>
              <a:ea typeface="Times New Roman"/>
            </a:endParaRP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be-BY" sz="3200" b="1" i="1" dirty="0" smtClean="0">
                <a:latin typeface="Times New Roman"/>
                <a:ea typeface="Times New Roman"/>
              </a:rPr>
              <a:t>поразмышляем</a:t>
            </a:r>
            <a:r>
              <a:rPr lang="be-BY" sz="3200" b="1" i="1" dirty="0">
                <a:latin typeface="Times New Roman"/>
                <a:ea typeface="Times New Roman"/>
              </a:rPr>
              <a:t>, почему углеродный след человечества </a:t>
            </a:r>
            <a:r>
              <a:rPr lang="be-BY" sz="3200" b="1" i="1" dirty="0">
                <a:solidFill>
                  <a:srgbClr val="FF0000"/>
                </a:solidFill>
                <a:latin typeface="Times New Roman"/>
                <a:ea typeface="Times New Roman"/>
              </a:rPr>
              <a:t>нужно сделать как можно меньше</a:t>
            </a:r>
            <a:r>
              <a:rPr lang="be-BY" sz="3200" b="1" i="1" dirty="0">
                <a:latin typeface="Times New Roman"/>
                <a:ea typeface="Times New Roman"/>
              </a:rPr>
              <a:t>;</a:t>
            </a:r>
            <a:endParaRPr lang="ru-RU" sz="3200" b="1" dirty="0">
              <a:latin typeface="Times New Roman"/>
              <a:ea typeface="Times New Roman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e-BY" sz="3200" b="1" i="1" dirty="0" smtClean="0">
                <a:latin typeface="Times New Roman"/>
                <a:ea typeface="Times New Roman"/>
              </a:rPr>
              <a:t>подумаем</a:t>
            </a:r>
            <a:r>
              <a:rPr lang="be-BY" sz="3200" b="1" i="1" dirty="0">
                <a:latin typeface="Times New Roman"/>
                <a:ea typeface="Times New Roman"/>
              </a:rPr>
              <a:t>, как </a:t>
            </a:r>
            <a:r>
              <a:rPr lang="be-BY" sz="3200" b="1" i="1" dirty="0">
                <a:solidFill>
                  <a:srgbClr val="FF0000"/>
                </a:solidFill>
                <a:latin typeface="Times New Roman"/>
                <a:ea typeface="Times New Roman"/>
              </a:rPr>
              <a:t>каждый из нас</a:t>
            </a:r>
            <a:r>
              <a:rPr lang="be-BY" sz="3200" b="1" i="1" dirty="0">
                <a:latin typeface="Times New Roman"/>
                <a:ea typeface="Times New Roman"/>
              </a:rPr>
              <a:t> может уменьшить углеродный </a:t>
            </a:r>
            <a:r>
              <a:rPr lang="be-BY" sz="3200" b="1" i="1" dirty="0" smtClean="0">
                <a:latin typeface="Times New Roman"/>
                <a:ea typeface="Times New Roman"/>
              </a:rPr>
              <a:t>след.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315255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pinedailyplanet.typepad.com/.a/6a0133f2e9fdbf970b017eea9b763d970d-8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488"/>
            <a:ext cx="9144000" cy="643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79512" y="19472"/>
            <a:ext cx="8784976" cy="2826306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e-BY" sz="4000" i="1" dirty="0" smtClean="0">
                <a:latin typeface="Franklin Gothic Heavy" panose="020B0903020102020204" pitchFamily="34" charset="0"/>
                <a:ea typeface="Times New Roman"/>
              </a:rPr>
              <a:t>ТЕМА:</a:t>
            </a:r>
            <a:r>
              <a:rPr lang="be-BY" sz="4000" i="1" dirty="0" smtClean="0">
                <a:solidFill>
                  <a:srgbClr val="FF0000"/>
                </a:solidFill>
                <a:latin typeface="Franklin Gothic Heavy" panose="020B0903020102020204" pitchFamily="34" charset="0"/>
                <a:ea typeface="Times New Roman"/>
              </a:rPr>
              <a:t> Не наследи! </a:t>
            </a:r>
          </a:p>
          <a:p>
            <a:pPr algn="ctr"/>
            <a:r>
              <a:rPr lang="be-BY" sz="4000" i="1" dirty="0" smtClean="0">
                <a:solidFill>
                  <a:srgbClr val="FF0000"/>
                </a:solidFill>
                <a:latin typeface="Franklin Gothic Heavy" panose="020B0903020102020204" pitchFamily="34" charset="0"/>
                <a:ea typeface="Times New Roman"/>
              </a:rPr>
              <a:t>Сохраним </a:t>
            </a:r>
            <a:r>
              <a:rPr lang="be-BY" sz="4000" i="1" dirty="0">
                <a:solidFill>
                  <a:srgbClr val="FF0000"/>
                </a:solidFill>
                <a:latin typeface="Franklin Gothic Heavy" panose="020B0903020102020204" pitchFamily="34" charset="0"/>
                <a:ea typeface="Times New Roman"/>
              </a:rPr>
              <a:t>климат </a:t>
            </a:r>
            <a:endParaRPr lang="en-US" sz="4000" i="1" dirty="0" smtClean="0">
              <a:solidFill>
                <a:srgbClr val="FF0000"/>
              </a:solidFill>
              <a:latin typeface="Franklin Gothic Heavy" panose="020B0903020102020204" pitchFamily="34" charset="0"/>
              <a:ea typeface="Times New Roman"/>
            </a:endParaRPr>
          </a:p>
          <a:p>
            <a:pPr algn="ctr"/>
            <a:r>
              <a:rPr lang="be-BY" sz="4000" i="1" dirty="0" smtClean="0">
                <a:solidFill>
                  <a:srgbClr val="FF0000"/>
                </a:solidFill>
                <a:latin typeface="Franklin Gothic Heavy" panose="020B0903020102020204" pitchFamily="34" charset="0"/>
                <a:ea typeface="Times New Roman"/>
              </a:rPr>
              <a:t>с </a:t>
            </a:r>
            <a:r>
              <a:rPr lang="be-BY" sz="4000" i="1" dirty="0">
                <a:solidFill>
                  <a:srgbClr val="FF0000"/>
                </a:solidFill>
                <a:latin typeface="Franklin Gothic Heavy" panose="020B0903020102020204" pitchFamily="34" charset="0"/>
                <a:ea typeface="Times New Roman"/>
              </a:rPr>
              <a:t>помощью простых энергетических решений</a:t>
            </a:r>
            <a:endParaRPr lang="ru-RU" sz="4000" dirty="0">
              <a:solidFill>
                <a:srgbClr val="FF0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3635896" y="2891839"/>
            <a:ext cx="1512168" cy="1455132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с одним вырезанным скругленным углом 3"/>
          <p:cNvSpPr/>
          <p:nvPr/>
        </p:nvSpPr>
        <p:spPr>
          <a:xfrm>
            <a:off x="647564" y="4376137"/>
            <a:ext cx="7848872" cy="2217732"/>
          </a:xfrm>
          <a:prstGeom prst="snip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Цель: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596" y="4941168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3200" b="1" i="1" dirty="0" smtClean="0">
                <a:latin typeface="Times New Roman"/>
                <a:ea typeface="Times New Roman"/>
              </a:rPr>
              <a:t>сформулировать </a:t>
            </a:r>
            <a:r>
              <a:rPr lang="be-BY" sz="3200" b="1" i="1" dirty="0">
                <a:latin typeface="Times New Roman"/>
                <a:ea typeface="Times New Roman"/>
              </a:rPr>
              <a:t>простые правила сохранения климата, </a:t>
            </a:r>
            <a:endParaRPr lang="be-BY" sz="3200" b="1" i="1" dirty="0" smtClean="0">
              <a:latin typeface="Times New Roman"/>
              <a:ea typeface="Times New Roman"/>
            </a:endParaRPr>
          </a:p>
          <a:p>
            <a:pPr algn="just"/>
            <a:r>
              <a:rPr lang="be-BY" sz="3200" b="1" i="1" dirty="0" smtClean="0">
                <a:latin typeface="Times New Roman"/>
                <a:ea typeface="Times New Roman"/>
              </a:rPr>
              <a:t>чтобы </a:t>
            </a:r>
            <a:r>
              <a:rPr lang="be-BY" sz="3200" b="1" i="1" dirty="0">
                <a:latin typeface="Times New Roman"/>
                <a:ea typeface="Times New Roman"/>
              </a:rPr>
              <a:t>следовать им каждый день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09386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81985"/>
            <a:ext cx="8496944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be-BY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Тема:</a:t>
            </a:r>
            <a:r>
              <a:rPr lang="be-BY" sz="2400" dirty="0">
                <a:latin typeface="Times New Roman"/>
                <a:ea typeface="Times New Roman"/>
              </a:rPr>
              <a:t> </a:t>
            </a:r>
            <a:r>
              <a:rPr lang="be-BY" sz="2400" dirty="0" smtClean="0">
                <a:latin typeface="Times New Roman"/>
                <a:ea typeface="Times New Roman"/>
              </a:rPr>
              <a:t>Не наследи! Сохраним </a:t>
            </a:r>
            <a:r>
              <a:rPr lang="be-BY" sz="2400" dirty="0">
                <a:latin typeface="Times New Roman"/>
                <a:ea typeface="Times New Roman"/>
              </a:rPr>
              <a:t>климат с помощью простых энергетических </a:t>
            </a:r>
            <a:r>
              <a:rPr lang="be-BY" sz="2400" dirty="0" smtClean="0">
                <a:latin typeface="Times New Roman"/>
                <a:ea typeface="Times New Roman"/>
              </a:rPr>
              <a:t>решений.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be-BY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Ключевой вопрос:</a:t>
            </a:r>
            <a:r>
              <a:rPr lang="be-BY" sz="24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be-BY" sz="2400" dirty="0">
                <a:latin typeface="Times New Roman"/>
                <a:ea typeface="Times New Roman"/>
              </a:rPr>
              <a:t>Как я могу уменьшить свой </a:t>
            </a:r>
            <a:r>
              <a:rPr lang="ru-RU" sz="2400" dirty="0" smtClean="0">
                <a:latin typeface="Times New Roman"/>
                <a:ea typeface="Times New Roman"/>
              </a:rPr>
              <a:t>углеродный след? 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be-BY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Критерии успеха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:</a:t>
            </a:r>
            <a:endParaRPr lang="ru-RU" sz="24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/>
                <a:ea typeface="Times New Roman"/>
              </a:rPr>
              <a:t>Я знаю, что такое углеродный след.</a:t>
            </a:r>
          </a:p>
          <a:p>
            <a:pPr marL="342900" lvl="0" indent="-342900" algn="just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/>
                <a:ea typeface="Times New Roman"/>
              </a:rPr>
              <a:t>Я знаю, каким образом человек оставляет за собой углеродный след.</a:t>
            </a:r>
          </a:p>
          <a:p>
            <a:pPr marL="342900" lvl="0" indent="-342900" algn="just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/>
                <a:ea typeface="Times New Roman"/>
              </a:rPr>
              <a:t>Я понимаю, почему углеродный след нужно уменьшать.</a:t>
            </a:r>
          </a:p>
          <a:p>
            <a:pPr marL="342900" lvl="0" indent="-342900" algn="just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/>
                <a:ea typeface="Times New Roman"/>
              </a:rPr>
              <a:t>Мне известны 5 простых правил сохранения климата.</a:t>
            </a:r>
          </a:p>
          <a:p>
            <a:pPr marL="342900" lvl="0" indent="-342900" algn="just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/>
                <a:ea typeface="Times New Roman"/>
              </a:rPr>
              <a:t>Я могу следовать правилам сохранения климата.</a:t>
            </a:r>
          </a:p>
          <a:p>
            <a:pPr marL="342900" lvl="0" indent="-342900" algn="just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/>
                <a:ea typeface="Times New Roman"/>
              </a:rPr>
              <a:t>Я хочу следовать правилам сохранения климата.</a:t>
            </a:r>
          </a:p>
          <a:p>
            <a:pPr marL="342900" lvl="0" indent="-342900" algn="just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/>
                <a:ea typeface="Times New Roman"/>
              </a:rPr>
              <a:t>Я буду следовать правилам сохранения климата.</a:t>
            </a:r>
          </a:p>
          <a:p>
            <a:pPr marL="342900" lvl="0" indent="-342900" algn="just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/>
                <a:ea typeface="Times New Roman"/>
              </a:rPr>
              <a:t>Я расскажу о простых правилах сохранения климата своим родителям, друзьям и знакомым.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2837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if.rs/wp-content/uploads/2013/11/greenhouse-effect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72" y="1255986"/>
            <a:ext cx="8640960" cy="518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hlinkClick r:id="rId3" action="ppaction://hlinkfile"/>
          </p:cNvPr>
          <p:cNvSpPr/>
          <p:nvPr/>
        </p:nvSpPr>
        <p:spPr>
          <a:xfrm>
            <a:off x="996499" y="332656"/>
            <a:ext cx="7119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Парниковый эффект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9683" y="1586117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- Что такое «парниковый эффект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»?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- Почему он возникает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?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- В результате чего образуются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парниковые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газы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?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- Как парниковые газы влияют на изменение климата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?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- Что происходит в результате изменения климата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?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- Как уменьшить парниковый эффект?</a:t>
            </a:r>
          </a:p>
        </p:txBody>
      </p:sp>
    </p:spTree>
    <p:extLst>
      <p:ext uri="{BB962C8B-B14F-4D97-AF65-F5344CB8AC3E}">
        <p14:creationId xmlns:p14="http://schemas.microsoft.com/office/powerpoint/2010/main" val="3426249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7512" y="404662"/>
            <a:ext cx="51477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Times New Roman"/>
                <a:ea typeface="Times New Roman"/>
              </a:rPr>
              <a:t>Мусор на планете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visti-krasnograd.net/wp-content/uploads/2014/01/%D1%81%D0%BC%D1%96%D1%82%D1%82%D1%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6963597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 rot="21220266" flipH="1">
            <a:off x="119483" y="1805299"/>
            <a:ext cx="4644008" cy="2448272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Что мы делаем?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88153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leadingenergy.co.uk/wp-content/uploads/2015/03/shutterstock_1241074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96" y="1268760"/>
            <a:ext cx="7620000" cy="54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38272" y="188640"/>
            <a:ext cx="61414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3" action="ppaction://hlinkfile"/>
              </a:rPr>
              <a:t>Углеродный след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2056" y="1916832"/>
            <a:ext cx="78494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4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- Что такое углеродный след?</a:t>
            </a:r>
          </a:p>
          <a:p>
            <a:pPr>
              <a:spcAft>
                <a:spcPts val="0"/>
              </a:spcAft>
            </a:pPr>
            <a:r>
              <a:rPr lang="ru-RU" sz="44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- От чего зависит размер этого следа?</a:t>
            </a:r>
          </a:p>
          <a:p>
            <a:pPr>
              <a:spcAft>
                <a:spcPts val="0"/>
              </a:spcAft>
            </a:pPr>
            <a:r>
              <a:rPr lang="ru-RU" sz="44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- Как измерить свой углеродный след?</a:t>
            </a:r>
          </a:p>
        </p:txBody>
      </p:sp>
      <p:sp>
        <p:nvSpPr>
          <p:cNvPr id="4" name="Стрелка вправо с вырезом 3">
            <a:hlinkClick r:id="rId4" action="ppaction://hlinkpres?slideindex=1&amp;slidetitle="/>
          </p:cNvPr>
          <p:cNvSpPr/>
          <p:nvPr/>
        </p:nvSpPr>
        <p:spPr>
          <a:xfrm>
            <a:off x="2987824" y="5517232"/>
            <a:ext cx="4791873" cy="1080120"/>
          </a:xfrm>
          <a:prstGeom prst="notchedRightArrow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3320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9"/>
            <a:ext cx="79928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be-BY" sz="2800" b="1" dirty="0">
                <a:latin typeface="Times New Roman"/>
                <a:ea typeface="Times New Roman"/>
              </a:rPr>
              <a:t>Критерии успеха</a:t>
            </a:r>
            <a:r>
              <a:rPr lang="ru-RU" sz="2800" b="1" dirty="0">
                <a:latin typeface="Times New Roman"/>
                <a:ea typeface="Times New Roman"/>
              </a:rPr>
              <a:t>:</a:t>
            </a:r>
            <a:endParaRPr lang="ru-RU" sz="2800" dirty="0">
              <a:latin typeface="Times New Roman"/>
              <a:ea typeface="Times New Roman"/>
            </a:endParaRPr>
          </a:p>
          <a:p>
            <a:pPr marL="342900" lvl="0" indent="-342900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/>
                <a:ea typeface="Times New Roman"/>
              </a:rPr>
              <a:t>Я знаю, что такое углеродный след.</a:t>
            </a:r>
          </a:p>
          <a:p>
            <a:pPr marL="342900" lvl="0" indent="-342900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/>
                <a:ea typeface="Times New Roman"/>
              </a:rPr>
              <a:t>Я знаю, каким образом человек оставляет за собой углеродный след.</a:t>
            </a:r>
          </a:p>
          <a:p>
            <a:pPr marL="342900" lvl="0" indent="-342900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/>
                <a:ea typeface="Times New Roman"/>
              </a:rPr>
              <a:t>Я понимаю, почему углеродный след нужно уменьшать.</a:t>
            </a:r>
          </a:p>
          <a:p>
            <a:pPr marL="342900" lvl="0" indent="-342900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/>
                <a:ea typeface="Times New Roman"/>
              </a:rPr>
              <a:t>Мне известны 5 простых правил сохранения климата.</a:t>
            </a:r>
          </a:p>
          <a:p>
            <a:pPr marL="342900" lvl="0" indent="-342900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/>
                <a:ea typeface="Times New Roman"/>
              </a:rPr>
              <a:t>Я могу следовать правилам сохранения климата.</a:t>
            </a:r>
          </a:p>
          <a:p>
            <a:pPr marL="342900" lvl="0" indent="-342900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/>
                <a:ea typeface="Times New Roman"/>
              </a:rPr>
              <a:t>Я хочу следовать правилам сохранения климата.</a:t>
            </a:r>
          </a:p>
          <a:p>
            <a:pPr marL="342900" lvl="0" indent="-342900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/>
                <a:ea typeface="Times New Roman"/>
              </a:rPr>
              <a:t>Я буду следовать правилам сохранения климата.</a:t>
            </a:r>
          </a:p>
          <a:p>
            <a:pPr marL="342900" lvl="0" indent="-342900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/>
                <a:ea typeface="Times New Roman"/>
              </a:rPr>
              <a:t>Я расскажу о простых правилах сохранения климата своим родителям, друзьям и знакомым.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0460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251</TotalTime>
  <Words>879</Words>
  <Application>Microsoft Office PowerPoint</Application>
  <PresentationFormat>Экран (4:3)</PresentationFormat>
  <Paragraphs>141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58</cp:revision>
  <dcterms:created xsi:type="dcterms:W3CDTF">2016-01-15T05:28:07Z</dcterms:created>
  <dcterms:modified xsi:type="dcterms:W3CDTF">2016-02-07T18:35:26Z</dcterms:modified>
</cp:coreProperties>
</file>