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2" r:id="rId4"/>
    <p:sldId id="264" r:id="rId5"/>
    <p:sldId id="263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F4182-C115-4119-AE01-4A5E958BC5A0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53C6F-B489-4274-82BF-06DB8000B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052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Мэты настаўніка і вучня могуць</a:t>
            </a:r>
            <a:r>
              <a:rPr lang="be-BY" baseline="0" dirty="0" smtClean="0"/>
              <a:t> супадаць часткова.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3C6F-B489-4274-82BF-06DB8000BAD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0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Могуць</a:t>
            </a:r>
            <a:r>
              <a:rPr lang="be-BY" baseline="0" dirty="0" smtClean="0"/>
              <a:t> быць асобнымі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3C6F-B489-4274-82BF-06DB8000BAD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0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А могуць амаль цалкам супадаць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53C6F-B489-4274-82BF-06DB8000BAD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06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e-BY" sz="11500" dirty="0" smtClean="0"/>
              <a:t>Мэты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009239" y="3004182"/>
            <a:ext cx="6511131" cy="329259"/>
          </a:xfrm>
        </p:spPr>
        <p:txBody>
          <a:bodyPr>
            <a:noAutofit/>
          </a:bodyPr>
          <a:lstStyle/>
          <a:p>
            <a:r>
              <a:rPr lang="be-BY" sz="4000" b="1" dirty="0" smtClean="0">
                <a:solidFill>
                  <a:schemeClr val="bg1"/>
                </a:solidFill>
              </a:rPr>
              <a:t>Як элемент Актыўнай ацэнкі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7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81488" cy="797768"/>
          </a:xfrm>
          <a:solidFill>
            <a:srgbClr val="FFC000"/>
          </a:solidFill>
        </p:spPr>
        <p:txBody>
          <a:bodyPr/>
          <a:lstStyle/>
          <a:p>
            <a:r>
              <a:rPr lang="ru-RU" dirty="0"/>
              <a:t>1.	</a:t>
            </a:r>
            <a:r>
              <a:rPr lang="ru-RU" dirty="0" err="1"/>
              <a:t>Атмасфера</a:t>
            </a:r>
            <a:r>
              <a:rPr lang="ru-RU" dirty="0"/>
              <a:t> ў </a:t>
            </a:r>
            <a:r>
              <a:rPr lang="ru-RU" dirty="0" err="1"/>
              <a:t>класе</a:t>
            </a:r>
            <a:r>
              <a:rPr lang="ru-RU" dirty="0"/>
              <a:t>. Як </a:t>
            </a:r>
            <a:r>
              <a:rPr lang="ru-RU" dirty="0" err="1"/>
              <a:t>зацікавіць</a:t>
            </a:r>
            <a:r>
              <a:rPr lang="ru-RU" dirty="0"/>
              <a:t> </a:t>
            </a:r>
            <a:r>
              <a:rPr lang="ru-RU" dirty="0" err="1"/>
              <a:t>вучняў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Blip>
                <a:blip r:embed="rId2"/>
              </a:buBlip>
            </a:pPr>
            <a:r>
              <a:rPr lang="be-BY" sz="2800" kern="50" dirty="0" smtClean="0">
                <a:latin typeface="Calibri"/>
                <a:ea typeface="WenQuanYi Zen Hei"/>
                <a:cs typeface="Calibri"/>
              </a:rPr>
              <a:t>Спытайце ў </a:t>
            </a:r>
            <a:r>
              <a:rPr lang="be-BY" sz="2800" kern="50" dirty="0">
                <a:latin typeface="Calibri"/>
                <a:ea typeface="WenQuanYi Zen Hei"/>
                <a:cs typeface="Calibri"/>
              </a:rPr>
              <a:t>вучняў, чаму яны ходзяць </a:t>
            </a:r>
            <a:r>
              <a:rPr lang="be-BY" sz="2800" kern="50" dirty="0" smtClean="0">
                <a:latin typeface="Calibri"/>
                <a:ea typeface="WenQuanYi Zen Hei"/>
                <a:cs typeface="Calibri"/>
              </a:rPr>
              <a:t>на заняткі гуртка </a:t>
            </a:r>
            <a:r>
              <a:rPr lang="be-BY" sz="2800" kern="50" dirty="0">
                <a:latin typeface="Calibri"/>
                <a:ea typeface="WenQuanYi Zen Hei"/>
                <a:cs typeface="Calibri"/>
              </a:rPr>
              <a:t>і чаго </a:t>
            </a:r>
            <a:r>
              <a:rPr lang="be-BY" sz="2800" kern="50" dirty="0" smtClean="0">
                <a:latin typeface="Calibri"/>
                <a:ea typeface="WenQuanYi Zen Hei"/>
                <a:cs typeface="Calibri"/>
              </a:rPr>
              <a:t> яны </a:t>
            </a:r>
            <a:r>
              <a:rPr lang="be-BY" sz="2800" kern="50" dirty="0">
                <a:latin typeface="Calibri"/>
                <a:ea typeface="WenQuanYi Zen Hei"/>
                <a:cs typeface="Calibri"/>
              </a:rPr>
              <a:t>чакаюць </a:t>
            </a:r>
            <a:r>
              <a:rPr lang="be-BY" sz="2800" kern="50" dirty="0" smtClean="0">
                <a:latin typeface="Calibri"/>
                <a:ea typeface="WenQuanYi Zen Hei"/>
                <a:cs typeface="Calibri"/>
              </a:rPr>
              <a:t>у выніку.</a:t>
            </a:r>
          </a:p>
          <a:p>
            <a:pPr marL="285750" indent="-285750">
              <a:buBlip>
                <a:blip r:embed="rId2"/>
              </a:buBlip>
            </a:pPr>
            <a:r>
              <a:rPr lang="be-BY" sz="2800" kern="50" dirty="0" smtClean="0">
                <a:latin typeface="Calibri"/>
                <a:ea typeface="WenQuanYi Zen Hei"/>
                <a:cs typeface="Calibri"/>
              </a:rPr>
              <a:t>Папрасіце вучняў дапамагчы Вам вызначыць, чаму яны жадаюць навучыцца.</a:t>
            </a:r>
            <a:endParaRPr lang="be-BY" sz="2800" kern="50" dirty="0" smtClean="0">
              <a:latin typeface="Calibri"/>
            </a:endParaRPr>
          </a:p>
          <a:p>
            <a:pPr marL="285750" indent="-285750">
              <a:buBlip>
                <a:blip r:embed="rId2"/>
              </a:buBlip>
            </a:pPr>
            <a:r>
              <a:rPr lang="be-BY" sz="2800" kern="50" dirty="0" smtClean="0">
                <a:latin typeface="Calibri"/>
              </a:rPr>
              <a:t>Растлумачце вучням, што вы заўсёды будзеце намагацца дапамагчы ім у дасягненні іх мэтаў навучання (стварыце атмасферу супрацоўніцтва).</a:t>
            </a:r>
          </a:p>
          <a:p>
            <a:pPr marL="0" indent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80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Мэта настаўніка і мэта вучня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87624" y="1016732"/>
            <a:ext cx="4464496" cy="40324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6000" b="1" dirty="0" smtClean="0"/>
              <a:t>Мэта педагога</a:t>
            </a:r>
            <a:endParaRPr lang="ru-RU" sz="6000" b="1" dirty="0"/>
          </a:p>
        </p:txBody>
      </p:sp>
      <p:sp>
        <p:nvSpPr>
          <p:cNvPr id="5" name="Овал 4"/>
          <p:cNvSpPr/>
          <p:nvPr/>
        </p:nvSpPr>
        <p:spPr>
          <a:xfrm>
            <a:off x="3363919" y="1340768"/>
            <a:ext cx="4392488" cy="4176464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0"/>
                </a:schemeClr>
              </a:gs>
              <a:gs pos="9000">
                <a:schemeClr val="accent5">
                  <a:tint val="37000"/>
                  <a:satMod val="300000"/>
                  <a:alpha val="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8800" dirty="0" smtClean="0"/>
              <a:t>Мэта вучня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86006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Мэта настаўніка і мэта вучня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0" y="1165564"/>
            <a:ext cx="4464496" cy="40324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6000" b="1" dirty="0" smtClean="0"/>
              <a:t>Мэта педагога</a:t>
            </a:r>
            <a:endParaRPr lang="ru-RU" sz="6000" b="1" dirty="0"/>
          </a:p>
        </p:txBody>
      </p:sp>
      <p:sp>
        <p:nvSpPr>
          <p:cNvPr id="5" name="Овал 4"/>
          <p:cNvSpPr/>
          <p:nvPr/>
        </p:nvSpPr>
        <p:spPr>
          <a:xfrm>
            <a:off x="4644008" y="1165564"/>
            <a:ext cx="4392488" cy="4176464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0"/>
                </a:schemeClr>
              </a:gs>
              <a:gs pos="9000">
                <a:schemeClr val="accent5">
                  <a:tint val="37000"/>
                  <a:satMod val="300000"/>
                  <a:alpha val="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8800" dirty="0" smtClean="0"/>
              <a:t>Мэта вучня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5277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Мэта настаўніка і мэта вучня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63688" y="1024550"/>
            <a:ext cx="4464496" cy="40324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6000" b="1" dirty="0" smtClean="0"/>
              <a:t>Мэта педагога</a:t>
            </a:r>
            <a:endParaRPr lang="ru-RU" sz="6000" b="1" dirty="0"/>
          </a:p>
        </p:txBody>
      </p:sp>
      <p:sp>
        <p:nvSpPr>
          <p:cNvPr id="5" name="Овал 4"/>
          <p:cNvSpPr/>
          <p:nvPr/>
        </p:nvSpPr>
        <p:spPr>
          <a:xfrm>
            <a:off x="1835696" y="1024550"/>
            <a:ext cx="4392488" cy="4176464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0"/>
                </a:schemeClr>
              </a:gs>
              <a:gs pos="9000">
                <a:schemeClr val="accent5">
                  <a:tint val="37000"/>
                  <a:satMod val="300000"/>
                  <a:alpha val="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8800" dirty="0" smtClean="0"/>
              <a:t>Мэта вучня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3920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err="1"/>
              <a:t>Свядомае</a:t>
            </a:r>
            <a:r>
              <a:rPr lang="ru-RU" dirty="0"/>
              <a:t> </a:t>
            </a:r>
            <a:r>
              <a:rPr lang="ru-RU" dirty="0" err="1"/>
              <a:t>планаванне</a:t>
            </a:r>
            <a:r>
              <a:rPr lang="ru-RU" dirty="0"/>
              <a:t> </a:t>
            </a:r>
            <a:r>
              <a:rPr lang="ru-RU" dirty="0" err="1"/>
              <a:t>мэтаў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450215" algn="just">
              <a:spcAft>
                <a:spcPts val="1200"/>
              </a:spcAft>
            </a:pPr>
            <a:r>
              <a:rPr lang="be-BY" sz="2000" kern="50" dirty="0" smtClean="0">
                <a:solidFill>
                  <a:srgbClr val="FF0000"/>
                </a:solidFill>
                <a:latin typeface="Calibri"/>
                <a:ea typeface="WenQuanYi Zen Hei"/>
                <a:cs typeface="Calibri"/>
              </a:rPr>
              <a:t>НАВОШТА Я БУДУ ВУЧЫЦЬ ГЭТАМУ СВАІХ ВУЧНЯЎ?</a:t>
            </a:r>
          </a:p>
          <a:p>
            <a:pPr indent="450215" algn="just">
              <a:spcAft>
                <a:spcPts val="1200"/>
              </a:spcAft>
            </a:pPr>
            <a:r>
              <a:rPr lang="be-BY" sz="2000" u="sng" kern="50" dirty="0" smtClean="0">
                <a:latin typeface="Calibri"/>
                <a:ea typeface="WenQuanYi Zen Hei"/>
                <a:cs typeface="Calibri"/>
              </a:rPr>
              <a:t>Адкажыце </a:t>
            </a:r>
            <a:r>
              <a:rPr lang="be-BY" sz="2000" u="sng" kern="50" dirty="0">
                <a:latin typeface="Calibri"/>
                <a:ea typeface="WenQuanYi Zen Hei"/>
                <a:cs typeface="Calibri"/>
              </a:rPr>
              <a:t>на пытанні:</a:t>
            </a:r>
            <a:endParaRPr lang="ru-RU" sz="2000" u="sng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000" kern="50" dirty="0">
                <a:latin typeface="Calibri"/>
                <a:ea typeface="WenQuanYi Zen Hei"/>
                <a:cs typeface="Calibri"/>
              </a:rPr>
              <a:t> Што будзе карысным для іх?</a:t>
            </a:r>
            <a:endParaRPr lang="ru-RU" sz="20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000" kern="50" dirty="0">
                <a:latin typeface="Calibri"/>
                <a:ea typeface="WenQuanYi Zen Hei"/>
                <a:cs typeface="Calibri"/>
              </a:rPr>
              <a:t> Як дзеці будуць выкарыстоўваць гэта ў будучыні?</a:t>
            </a:r>
            <a:endParaRPr lang="ru-RU" sz="20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000" kern="50" dirty="0">
                <a:latin typeface="Calibri"/>
                <a:ea typeface="WenQuanYi Zen Hei"/>
                <a:cs typeface="Calibri"/>
              </a:rPr>
              <a:t> Што яны будуць умець (ведаць) пасля майго </a:t>
            </a:r>
            <a:r>
              <a:rPr lang="be-BY" sz="2000" kern="50" dirty="0" smtClean="0">
                <a:latin typeface="Calibri"/>
                <a:ea typeface="WenQuanYi Zen Hei"/>
                <a:cs typeface="Calibri"/>
              </a:rPr>
              <a:t>занятка?</a:t>
            </a:r>
            <a:endParaRPr lang="ru-RU" sz="20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000" kern="50" dirty="0">
                <a:latin typeface="Calibri"/>
                <a:ea typeface="WenQuanYi Zen Hei"/>
                <a:cs typeface="Calibri"/>
              </a:rPr>
              <a:t> Што яны будуць памятаць з гэтага </a:t>
            </a:r>
            <a:r>
              <a:rPr lang="be-BY" sz="2000" kern="50" dirty="0" smtClean="0">
                <a:latin typeface="Calibri"/>
                <a:ea typeface="WenQuanYi Zen Hei"/>
                <a:cs typeface="Calibri"/>
              </a:rPr>
              <a:t>занятка </a:t>
            </a:r>
            <a:r>
              <a:rPr lang="be-BY" sz="2000" kern="50" dirty="0">
                <a:latin typeface="Calibri"/>
                <a:ea typeface="WenQuanYi Zen Hei"/>
                <a:cs typeface="Calibri"/>
              </a:rPr>
              <a:t>некалькі гадоў?</a:t>
            </a:r>
            <a:endParaRPr lang="ru-RU" sz="20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endParaRPr lang="ru-RU" sz="2000" kern="50" dirty="0" smtClean="0">
              <a:solidFill>
                <a:srgbClr val="FF0000"/>
              </a:solidFill>
              <a:latin typeface="Times New Roman"/>
              <a:ea typeface="WenQuanYi Zen Hei"/>
              <a:cs typeface="Lohit Hind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24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637472" cy="725760"/>
          </a:xfrm>
          <a:solidFill>
            <a:srgbClr val="FFC000"/>
          </a:solidFill>
        </p:spPr>
        <p:txBody>
          <a:bodyPr/>
          <a:lstStyle/>
          <a:p>
            <a:r>
              <a:rPr lang="be-BY" dirty="0" smtClean="0"/>
              <a:t>Мэта на мове вучняў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be-BY" sz="4000" dirty="0" smtClean="0"/>
              <a:t>Растлумачце дзецям мэту занятка.</a:t>
            </a:r>
          </a:p>
          <a:p>
            <a:pPr>
              <a:buBlip>
                <a:blip r:embed="rId2"/>
              </a:buBlip>
            </a:pPr>
            <a:r>
              <a:rPr lang="be-BY" sz="4000" dirty="0" smtClean="0"/>
              <a:t>Спытайце ў дзяцей, чаму яны сёння навучацца.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067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be-BY" sz="6000" dirty="0" smtClean="0"/>
              <a:t>Даведаюся…</a:t>
            </a:r>
          </a:p>
          <a:p>
            <a:pPr>
              <a:buBlip>
                <a:blip r:embed="rId2"/>
              </a:buBlip>
            </a:pPr>
            <a:r>
              <a:rPr lang="be-BY" sz="6000" dirty="0" smtClean="0"/>
              <a:t>Вызначу…</a:t>
            </a:r>
          </a:p>
          <a:p>
            <a:pPr>
              <a:buBlip>
                <a:blip r:embed="rId2"/>
              </a:buBlip>
            </a:pPr>
            <a:r>
              <a:rPr lang="be-BY" sz="6000" dirty="0" smtClean="0"/>
              <a:t>Навучуся…</a:t>
            </a:r>
            <a:endParaRPr lang="ru-RU" sz="6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be-BY" dirty="0" smtClean="0"/>
              <a:t>Мэта на мове вучняў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7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err="1"/>
              <a:t>Падвядзенне</a:t>
            </a:r>
            <a:r>
              <a:rPr lang="ru-RU" dirty="0"/>
              <a:t> </a:t>
            </a:r>
            <a:r>
              <a:rPr lang="ru-RU" dirty="0" err="1"/>
              <a:t>вынікаў</a:t>
            </a:r>
            <a:r>
              <a:rPr lang="ru-RU" dirty="0"/>
              <a:t> </a:t>
            </a:r>
            <a:r>
              <a:rPr lang="ru-RU" dirty="0" err="1" smtClean="0"/>
              <a:t>занятка</a:t>
            </a:r>
            <a:r>
              <a:rPr lang="ru-RU" dirty="0" smtClean="0"/>
              <a:t> </a:t>
            </a:r>
            <a:r>
              <a:rPr lang="ru-RU" dirty="0" err="1"/>
              <a:t>вучнямі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 я даведаўся сёння, што...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 я зразумеў, што...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 я ўспомніў, што...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 я быў здзіўлены, што...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 сёння я дасягнуў пастаўленай мэты, таму што...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pPr indent="450215" algn="just">
              <a:spcAft>
                <a:spcPts val="1200"/>
              </a:spcAft>
            </a:pPr>
            <a:r>
              <a:rPr lang="be-BY" sz="2400" kern="50" dirty="0">
                <a:latin typeface="Calibri"/>
                <a:ea typeface="WenQuanYi Zen Hei"/>
                <a:cs typeface="Calibri"/>
              </a:rPr>
              <a:t>або любы іншы сказ, які Вы палічыце неабходным.</a:t>
            </a:r>
            <a:endParaRPr lang="ru-RU" sz="2400" kern="50" dirty="0">
              <a:latin typeface="Times New Roman"/>
              <a:ea typeface="WenQuanYi Zen Hei"/>
              <a:cs typeface="Lohit Hind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6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51</TotalTime>
  <Words>233</Words>
  <Application>Microsoft Office PowerPoint</Application>
  <PresentationFormat>Экран (4:3)</PresentationFormat>
  <Paragraphs>42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Мэты</vt:lpstr>
      <vt:lpstr>1. Атмасфера ў класе. Як зацікавіць вучняў</vt:lpstr>
      <vt:lpstr>Мэта настаўніка і мэта вучня</vt:lpstr>
      <vt:lpstr>Мэта настаўніка і мэта вучня</vt:lpstr>
      <vt:lpstr>Мэта настаўніка і мэта вучня</vt:lpstr>
      <vt:lpstr>Свядомае планаванне мэтаў</vt:lpstr>
      <vt:lpstr>Мэта на мове вучняў</vt:lpstr>
      <vt:lpstr>Мэта на мове вучняў</vt:lpstr>
      <vt:lpstr>Падвядзенне вынікаў занятка вучнямі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Мэты</dc:title>
  <dc:creator>user</dc:creator>
  <cp:lastModifiedBy>user</cp:lastModifiedBy>
  <cp:revision>11</cp:revision>
  <dcterms:created xsi:type="dcterms:W3CDTF">2015-10-12T14:49:01Z</dcterms:created>
  <dcterms:modified xsi:type="dcterms:W3CDTF">2015-10-12T17:03:26Z</dcterms:modified>
</cp:coreProperties>
</file>